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316" r:id="rId4"/>
    <p:sldId id="317" r:id="rId5"/>
    <p:sldId id="318" r:id="rId6"/>
    <p:sldId id="329" r:id="rId7"/>
    <p:sldId id="319" r:id="rId8"/>
    <p:sldId id="320" r:id="rId9"/>
    <p:sldId id="321" r:id="rId10"/>
    <p:sldId id="322" r:id="rId11"/>
    <p:sldId id="323" r:id="rId12"/>
    <p:sldId id="324" r:id="rId13"/>
    <p:sldId id="325" r:id="rId14"/>
    <p:sldId id="326" r:id="rId15"/>
    <p:sldId id="327" r:id="rId16"/>
    <p:sldId id="328" r:id="rId17"/>
    <p:sldId id="330" r:id="rId18"/>
    <p:sldId id="331" r:id="rId1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BC2A3"/>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708" autoAdjust="0"/>
  </p:normalViewPr>
  <p:slideViewPr>
    <p:cSldViewPr>
      <p:cViewPr>
        <p:scale>
          <a:sx n="100" d="100"/>
          <a:sy n="100" d="100"/>
        </p:scale>
        <p:origin x="354" y="648"/>
      </p:cViewPr>
      <p:guideLst>
        <p:guide orient="horz" pos="2160"/>
        <p:guide pos="2880"/>
      </p:guideLst>
    </p:cSldViewPr>
  </p:slideViewPr>
  <p:outlineViewPr>
    <p:cViewPr>
      <p:scale>
        <a:sx n="33" d="100"/>
        <a:sy n="33" d="100"/>
      </p:scale>
      <p:origin x="0" y="1088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3410A21-F033-476C-956E-1BF19774CEE8}" type="slidenum">
              <a:rPr lang="en-US" altLang="zh-CN"/>
              <a:pPr>
                <a:defRPr/>
              </a:pPr>
              <a:t>‹#›</a:t>
            </a:fld>
            <a:endParaRPr lang="en-US" altLang="zh-CN"/>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D212C45-E7F9-45E5-BF1E-7D8474D511D6}" type="slidenum">
              <a:rPr lang="en-US" altLang="zh-CN"/>
              <a:pPr>
                <a:defRPr/>
              </a:pPr>
              <a:t>‹#›</a:t>
            </a:fld>
            <a:endParaRPr lang="en-US" altLang="zh-CN"/>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52B58F3-D415-4B53-89C8-080D298E0A4C}" type="slidenum">
              <a:rPr lang="en-US" altLang="zh-CN"/>
              <a:pPr>
                <a:defRPr/>
              </a:pPr>
              <a:t>‹#›</a:t>
            </a:fld>
            <a:endParaRPr lang="en-US" altLang="zh-CN"/>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BA7380F-92E3-4D17-A1AD-F8A87F5FFD41}" type="slidenum">
              <a:rPr lang="en-US" altLang="zh-CN"/>
              <a:pPr>
                <a:defRPr/>
              </a:pPr>
              <a:t>‹#›</a:t>
            </a:fld>
            <a:endParaRPr lang="en-US" altLang="zh-CN"/>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06E8334-9D7D-4115-82C8-DD7022AFE1F4}" type="slidenum">
              <a:rPr lang="en-US" altLang="zh-CN"/>
              <a:pPr>
                <a:defRPr/>
              </a:pPr>
              <a:t>‹#›</a:t>
            </a:fld>
            <a:endParaRPr lang="en-US" altLang="zh-CN"/>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802871F-8536-4AFE-8CE7-68510935D110}" type="slidenum">
              <a:rPr lang="en-US" altLang="zh-CN"/>
              <a:pPr>
                <a:defRPr/>
              </a:pPr>
              <a:t>‹#›</a:t>
            </a:fld>
            <a:endParaRPr lang="en-US" altLang="zh-CN"/>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C66DC12-9E8B-4CAB-9462-577F9C2FD5B3}" type="slidenum">
              <a:rPr lang="en-US" altLang="zh-CN"/>
              <a:pPr>
                <a:defRPr/>
              </a:pPr>
              <a:t>‹#›</a:t>
            </a:fld>
            <a:endParaRPr lang="en-US" altLang="zh-CN"/>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74003B5-4ED4-4BBE-819C-D4A7D813345D}" type="slidenum">
              <a:rPr lang="en-US" altLang="zh-CN"/>
              <a:pPr>
                <a:defRPr/>
              </a:pPr>
              <a:t>‹#›</a:t>
            </a:fld>
            <a:endParaRPr lang="en-US" altLang="zh-CN"/>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52E689BD-8CA3-44A3-86D4-D587835F9591}" type="slidenum">
              <a:rPr lang="en-US" altLang="zh-CN"/>
              <a:pPr>
                <a:defRPr/>
              </a:pPr>
              <a:t>‹#›</a:t>
            </a:fld>
            <a:endParaRPr lang="en-US" altLang="zh-CN"/>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BC0680A4-DD95-48A9-B817-B9482E33D9C4}" type="slidenum">
              <a:rPr lang="en-US" altLang="zh-CN"/>
              <a:pPr>
                <a:defRPr/>
              </a:pPr>
              <a:t>‹#›</a:t>
            </a:fld>
            <a:endParaRPr lang="en-US" altLang="zh-CN"/>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813B224-287B-4802-9A7F-46AE6E892CC6}" type="slidenum">
              <a:rPr lang="en-US" altLang="zh-CN"/>
              <a:pPr>
                <a:defRPr/>
              </a:pPr>
              <a:t>‹#›</a:t>
            </a:fld>
            <a:endParaRPr lang="en-US" altLang="zh-CN"/>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1D1649FF-49D9-4B0D-B585-EEA6A04B57E6}" type="slidenum">
              <a:rPr lang="en-US" altLang="zh-CN"/>
              <a:pPr>
                <a:defRPr/>
              </a:pPr>
              <a:t>‹#›</a:t>
            </a:fld>
            <a:endParaRPr lang="en-US" altLang="zh-CN"/>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7"/>
          <p:cNvGraphicFramePr>
            <a:graphicFrameLocks noChangeAspect="1"/>
          </p:cNvGraphicFramePr>
          <p:nvPr/>
        </p:nvGraphicFramePr>
        <p:xfrm>
          <a:off x="0" y="0"/>
          <a:ext cx="9144000" cy="6889750"/>
        </p:xfrm>
        <a:graphic>
          <a:graphicData uri="http://schemas.openxmlformats.org/presentationml/2006/ole">
            <p:oleObj spid="_x0000_s1026" name="BMP 图像" r:id="rId15" imgW="6819048" imgH="5161905" progId="PBrush">
              <p:embed/>
            </p:oleObj>
          </a:graphicData>
        </a:graphic>
      </p:graphicFrame>
      <p:sp>
        <p:nvSpPr>
          <p:cNvPr id="102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74D72DB-5DAF-45AF-B8E2-08F6ED212DC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黑体" pitchFamily="2" charset="-122"/>
          <a:cs typeface="宋体" pitchFamily="2" charset="-122"/>
        </a:defRPr>
      </a:lvl2pPr>
      <a:lvl3pPr algn="ctr" rtl="0" eaLnBrk="0" fontAlgn="base" hangingPunct="0">
        <a:spcBef>
          <a:spcPct val="0"/>
        </a:spcBef>
        <a:spcAft>
          <a:spcPct val="0"/>
        </a:spcAft>
        <a:defRPr sz="4400">
          <a:solidFill>
            <a:schemeClr val="tx2"/>
          </a:solidFill>
          <a:latin typeface="Arial" charset="0"/>
          <a:ea typeface="黑体" pitchFamily="2" charset="-122"/>
          <a:cs typeface="宋体" pitchFamily="2" charset="-122"/>
        </a:defRPr>
      </a:lvl3pPr>
      <a:lvl4pPr algn="ctr" rtl="0" eaLnBrk="0" fontAlgn="base" hangingPunct="0">
        <a:spcBef>
          <a:spcPct val="0"/>
        </a:spcBef>
        <a:spcAft>
          <a:spcPct val="0"/>
        </a:spcAft>
        <a:defRPr sz="4400">
          <a:solidFill>
            <a:schemeClr val="tx2"/>
          </a:solidFill>
          <a:latin typeface="Arial" charset="0"/>
          <a:ea typeface="黑体" pitchFamily="2" charset="-122"/>
          <a:cs typeface="宋体" pitchFamily="2" charset="-122"/>
        </a:defRPr>
      </a:lvl4pPr>
      <a:lvl5pPr algn="ctr" rtl="0" eaLnBrk="0" fontAlgn="base" hangingPunct="0">
        <a:spcBef>
          <a:spcPct val="0"/>
        </a:spcBef>
        <a:spcAft>
          <a:spcPct val="0"/>
        </a:spcAft>
        <a:defRPr sz="4400">
          <a:solidFill>
            <a:schemeClr val="tx2"/>
          </a:solidFill>
          <a:latin typeface="Arial" charset="0"/>
          <a:ea typeface="黑体" pitchFamily="2" charset="-122"/>
          <a:cs typeface="宋体" pitchFamily="2" charset="-122"/>
        </a:defRPr>
      </a:lvl5pPr>
      <a:lvl6pPr marL="457200" algn="ctr" rtl="0" fontAlgn="base">
        <a:spcBef>
          <a:spcPct val="0"/>
        </a:spcBef>
        <a:spcAft>
          <a:spcPct val="0"/>
        </a:spcAft>
        <a:defRPr sz="4400">
          <a:solidFill>
            <a:schemeClr val="tx2"/>
          </a:solidFill>
          <a:latin typeface="Arial" charset="0"/>
          <a:ea typeface="黑体" pitchFamily="2" charset="-122"/>
          <a:cs typeface="宋体" pitchFamily="2" charset="-122"/>
        </a:defRPr>
      </a:lvl6pPr>
      <a:lvl7pPr marL="914400" algn="ctr" rtl="0" fontAlgn="base">
        <a:spcBef>
          <a:spcPct val="0"/>
        </a:spcBef>
        <a:spcAft>
          <a:spcPct val="0"/>
        </a:spcAft>
        <a:defRPr sz="4400">
          <a:solidFill>
            <a:schemeClr val="tx2"/>
          </a:solidFill>
          <a:latin typeface="Arial" charset="0"/>
          <a:ea typeface="黑体" pitchFamily="2" charset="-122"/>
          <a:cs typeface="宋体" pitchFamily="2" charset="-122"/>
        </a:defRPr>
      </a:lvl7pPr>
      <a:lvl8pPr marL="1371600" algn="ctr" rtl="0" fontAlgn="base">
        <a:spcBef>
          <a:spcPct val="0"/>
        </a:spcBef>
        <a:spcAft>
          <a:spcPct val="0"/>
        </a:spcAft>
        <a:defRPr sz="4400">
          <a:solidFill>
            <a:schemeClr val="tx2"/>
          </a:solidFill>
          <a:latin typeface="Arial" charset="0"/>
          <a:ea typeface="黑体" pitchFamily="2" charset="-122"/>
          <a:cs typeface="宋体" pitchFamily="2" charset="-122"/>
        </a:defRPr>
      </a:lvl8pPr>
      <a:lvl9pPr marL="1828800" algn="ctr" rtl="0" fontAlgn="base">
        <a:spcBef>
          <a:spcPct val="0"/>
        </a:spcBef>
        <a:spcAft>
          <a:spcPct val="0"/>
        </a:spcAft>
        <a:defRPr sz="4400">
          <a:solidFill>
            <a:schemeClr val="tx2"/>
          </a:solidFill>
          <a:latin typeface="Arial" charset="0"/>
          <a:ea typeface="黑体" pitchFamily="2" charset="-122"/>
          <a:cs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20013;&#23618;&#39046;&#23548;&#24178;&#37096;&#32463;&#27982;&#36131;&#20219;&#23457;&#35745;&#39033;&#30446;&#24037;&#20316;&#27969;&#31243;&#22270;.doc"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20013;&#23618;&#39046;&#23548;&#24178;&#37096;&#32463;&#27982;&#36131;&#20219;&#23457;&#35745;&#39033;&#30446;&#24037;&#20316;&#27969;&#31243;&#22270;.do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20013;&#23618;&#39046;&#23548;&#24178;&#37096;&#32463;&#27982;&#36131;&#20219;&#23457;&#35745;&#39033;&#30446;&#24037;&#20316;&#27969;&#31243;&#22270;.doc"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20013;&#23618;&#39046;&#23548;&#24178;&#37096;&#32463;&#27982;&#36131;&#20219;&#23457;&#35745;&#39033;&#30446;&#24037;&#20316;&#27969;&#31243;&#22270;.doc"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20013;&#23618;&#39046;&#23548;&#24178;&#37096;&#32463;&#27982;&#36131;&#20219;&#23457;&#35745;&#39033;&#30446;&#24037;&#20316;&#27969;&#31243;&#22270;.doc"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20013;&#23618;&#39046;&#23548;&#24178;&#37096;&#32463;&#27982;&#36131;&#20219;&#23457;&#35745;&#39033;&#30446;&#24037;&#20316;&#27969;&#31243;&#22270;.doc"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20013;&#23618;&#39046;&#23548;&#24178;&#37096;&#32463;&#27982;&#36131;&#20219;&#23457;&#35745;&#39033;&#30446;&#24037;&#20316;&#27969;&#31243;&#22270;.doc"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20013;&#23618;&#39046;&#23548;&#24178;&#37096;&#32463;&#27982;&#36131;&#20219;&#23457;&#35745;&#39033;&#30446;&#24037;&#20316;&#27969;&#31243;&#22270;.doc"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38142;&#25509;&#38468;&#20214;/&#20013;&#23618;&#39046;&#23548;&#24178;&#37096;&#32463;&#27982;&#36131;&#20219;&#23457;&#35745;&#39033;&#30446;&#24037;&#20316;&#27969;&#31243;&#22270;.doc"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38142;&#25509;&#38468;&#20214;/&#32463;&#27982;&#36131;&#20219;&#23457;&#35745;&#36890;&#30693;&#20070;.doc"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QQ截图20151019155852.png"/>
          <p:cNvPicPr>
            <a:picLocks noChangeAspect="1"/>
          </p:cNvPicPr>
          <p:nvPr/>
        </p:nvPicPr>
        <p:blipFill>
          <a:blip r:embed="rId2" cstate="print"/>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685800" y="1701797"/>
            <a:ext cx="7772400" cy="1870079"/>
          </a:xfrm>
        </p:spPr>
        <p:txBody>
          <a:bodyPr/>
          <a:lstStyle/>
          <a:p>
            <a:pPr eaLnBrk="1" hangingPunct="1">
              <a:lnSpc>
                <a:spcPct val="150000"/>
              </a:lnSpc>
            </a:pPr>
            <a:r>
              <a:rPr lang="zh-CN" altLang="en-US" b="1" dirty="0" smtClean="0">
                <a:solidFill>
                  <a:schemeClr val="tx1"/>
                </a:solidFill>
                <a:latin typeface="华文楷体" pitchFamily="2" charset="-122"/>
                <a:ea typeface="华文楷体" pitchFamily="2" charset="-122"/>
              </a:rPr>
              <a:t>内部审计工作推进会</a:t>
            </a:r>
            <a:r>
              <a:rPr lang="en-US" altLang="zh-CN" b="1" dirty="0" smtClean="0">
                <a:solidFill>
                  <a:schemeClr val="tx1"/>
                </a:solidFill>
                <a:latin typeface="华文楷体" pitchFamily="2" charset="-122"/>
                <a:ea typeface="华文楷体" pitchFamily="2" charset="-122"/>
              </a:rPr>
              <a:t/>
            </a:r>
            <a:br>
              <a:rPr lang="en-US" altLang="zh-CN" b="1" dirty="0" smtClean="0">
                <a:solidFill>
                  <a:schemeClr val="tx1"/>
                </a:solidFill>
                <a:latin typeface="华文楷体" pitchFamily="2" charset="-122"/>
                <a:ea typeface="华文楷体" pitchFamily="2" charset="-122"/>
              </a:rPr>
            </a:br>
            <a:r>
              <a:rPr lang="zh-CN" altLang="en-US" sz="2000" b="1" dirty="0" smtClean="0">
                <a:solidFill>
                  <a:schemeClr val="tx1"/>
                </a:solidFill>
                <a:latin typeface="华文楷体" pitchFamily="2" charset="-122"/>
                <a:ea typeface="华文楷体" pitchFamily="2" charset="-122"/>
              </a:rPr>
              <a:t>（系列一：经济</a:t>
            </a:r>
            <a:r>
              <a:rPr lang="zh-CN" altLang="en-US" sz="2000" b="1" dirty="0" smtClean="0">
                <a:solidFill>
                  <a:schemeClr val="tx1"/>
                </a:solidFill>
                <a:latin typeface="华文楷体" pitchFamily="2" charset="-122"/>
                <a:ea typeface="华文楷体" pitchFamily="2" charset="-122"/>
              </a:rPr>
              <a:t>责任审计工作）</a:t>
            </a:r>
          </a:p>
        </p:txBody>
      </p:sp>
      <p:sp>
        <p:nvSpPr>
          <p:cNvPr id="3075" name="Rectangle 3"/>
          <p:cNvSpPr>
            <a:spLocks noGrp="1" noChangeArrowheads="1"/>
          </p:cNvSpPr>
          <p:nvPr>
            <p:ph type="subTitle" idx="1"/>
          </p:nvPr>
        </p:nvSpPr>
        <p:spPr>
          <a:xfrm>
            <a:off x="2786050" y="3886200"/>
            <a:ext cx="3286148" cy="1774825"/>
          </a:xfrm>
        </p:spPr>
        <p:txBody>
          <a:bodyPr/>
          <a:lstStyle/>
          <a:p>
            <a:pPr eaLnBrk="1" hangingPunct="1"/>
            <a:r>
              <a:rPr lang="zh-CN" altLang="en-US" sz="2400" b="1" dirty="0" smtClean="0">
                <a:latin typeface="华文楷体" pitchFamily="2" charset="-122"/>
                <a:ea typeface="华文楷体" pitchFamily="2" charset="-122"/>
              </a:rPr>
              <a:t>审计处</a:t>
            </a:r>
          </a:p>
          <a:p>
            <a:pPr eaLnBrk="1" hangingPunct="1"/>
            <a:r>
              <a:rPr lang="en-US" altLang="zh-CN" sz="2000" b="1" dirty="0" smtClean="0">
                <a:latin typeface="华文楷体" pitchFamily="2" charset="-122"/>
                <a:ea typeface="华文楷体" pitchFamily="2" charset="-122"/>
              </a:rPr>
              <a:t>2015.10</a:t>
            </a:r>
          </a:p>
        </p:txBody>
      </p:sp>
      <p:pic>
        <p:nvPicPr>
          <p:cNvPr id="9" name="图片 8" descr="QQ截图20151014174028.png"/>
          <p:cNvPicPr>
            <a:picLocks noChangeAspect="1"/>
          </p:cNvPicPr>
          <p:nvPr/>
        </p:nvPicPr>
        <p:blipFill>
          <a:blip r:embed="rId3" cstate="print">
            <a:grayscl/>
            <a:lum bright="22000"/>
          </a:blip>
          <a:stretch>
            <a:fillRect/>
          </a:stretch>
        </p:blipFill>
        <p:spPr>
          <a:xfrm>
            <a:off x="7387750" y="0"/>
            <a:ext cx="1684843" cy="1142984"/>
          </a:xfrm>
          <a:prstGeom prst="rect">
            <a:avLst/>
          </a:prstGeom>
          <a:solidFill>
            <a:srgbClr val="00B0F0"/>
          </a:solidFill>
          <a:ln>
            <a:noFill/>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QQ截图20151019155058.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内容占位符 2"/>
          <p:cNvSpPr>
            <a:spLocks noGrp="1"/>
          </p:cNvSpPr>
          <p:nvPr>
            <p:ph idx="1"/>
          </p:nvPr>
        </p:nvSpPr>
        <p:spPr>
          <a:xfrm>
            <a:off x="791590" y="571480"/>
            <a:ext cx="6995120" cy="720079"/>
          </a:xfrm>
        </p:spPr>
        <p:txBody>
          <a:bodyPr/>
          <a:lstStyle/>
          <a:p>
            <a:pPr>
              <a:buNone/>
            </a:pPr>
            <a:r>
              <a:rPr lang="zh-CN" altLang="en-US" b="1" dirty="0" smtClean="0">
                <a:latin typeface="华文楷体" pitchFamily="2" charset="-122"/>
                <a:ea typeface="华文楷体" pitchFamily="2" charset="-122"/>
              </a:rPr>
              <a:t>三、经济责任审计具体工作内容</a:t>
            </a:r>
          </a:p>
          <a:p>
            <a:pPr>
              <a:buNone/>
            </a:pPr>
            <a:endParaRPr lang="en-US" altLang="zh-CN" b="1" dirty="0" smtClean="0">
              <a:effectLst>
                <a:glow rad="101600">
                  <a:schemeClr val="accent1">
                    <a:satMod val="175000"/>
                    <a:alpha val="40000"/>
                  </a:schemeClr>
                </a:glow>
              </a:effectLst>
              <a:latin typeface="楷体_GB2312" pitchFamily="49" charset="-122"/>
              <a:ea typeface="楷体_GB2312" pitchFamily="49" charset="-122"/>
            </a:endParaRPr>
          </a:p>
        </p:txBody>
      </p:sp>
      <p:sp>
        <p:nvSpPr>
          <p:cNvPr id="9" name="TextBox 8">
            <a:hlinkClick r:id="rId3" action="ppaction://hlinkfile"/>
          </p:cNvPr>
          <p:cNvSpPr txBox="1"/>
          <p:nvPr/>
        </p:nvSpPr>
        <p:spPr>
          <a:xfrm>
            <a:off x="1142976" y="1357298"/>
            <a:ext cx="5430388" cy="461665"/>
          </a:xfrm>
          <a:prstGeom prst="rect">
            <a:avLst/>
          </a:prstGeom>
          <a:noFill/>
        </p:spPr>
        <p:txBody>
          <a:bodyPr wrap="square" rtlCol="0" anchor="ctr">
            <a:spAutoFit/>
          </a:bodyPr>
          <a:lstStyle/>
          <a:p>
            <a:r>
              <a:rPr lang="zh-CN" altLang="en-US" sz="2400" b="1" dirty="0" smtClean="0">
                <a:latin typeface="华文楷体" pitchFamily="2" charset="-122"/>
                <a:ea typeface="华文楷体" pitchFamily="2" charset="-122"/>
              </a:rPr>
              <a:t>（一）事业发展状况</a:t>
            </a:r>
            <a:endParaRPr lang="zh-CN" altLang="en-US" sz="2400" b="1" dirty="0">
              <a:solidFill>
                <a:srgbClr val="7030A0"/>
              </a:solidFill>
              <a:latin typeface="华文楷体" pitchFamily="2" charset="-122"/>
              <a:ea typeface="华文楷体" pitchFamily="2" charset="-122"/>
            </a:endParaRPr>
          </a:p>
        </p:txBody>
      </p:sp>
      <p:sp>
        <p:nvSpPr>
          <p:cNvPr id="6" name="TextBox 5"/>
          <p:cNvSpPr txBox="1"/>
          <p:nvPr/>
        </p:nvSpPr>
        <p:spPr>
          <a:xfrm>
            <a:off x="2499198" y="2100196"/>
            <a:ext cx="5573264" cy="1631216"/>
          </a:xfrm>
          <a:prstGeom prst="rect">
            <a:avLst/>
          </a:prstGeom>
          <a:noFill/>
        </p:spPr>
        <p:txBody>
          <a:bodyPr wrap="square" rtlCol="0" anchor="ctr">
            <a:spAutoFit/>
          </a:bodyPr>
          <a:lstStyle/>
          <a:p>
            <a:pPr>
              <a:lnSpc>
                <a:spcPts val="3000"/>
              </a:lnSpc>
            </a:pPr>
            <a:r>
              <a:rPr lang="zh-CN" altLang="en-US" sz="2000" b="1" dirty="0" smtClean="0">
                <a:latin typeface="华文楷体" pitchFamily="2" charset="-122"/>
                <a:ea typeface="华文楷体" pitchFamily="2" charset="-122"/>
              </a:rPr>
              <a:t>主要围绕被审计领导干部任职期间部门（学院）事业发展目标的制定、实施和完成情况进行评价。</a:t>
            </a:r>
            <a:endParaRPr lang="en-US" altLang="zh-CN" sz="2000" b="1" dirty="0" smtClean="0">
              <a:latin typeface="华文楷体" pitchFamily="2" charset="-122"/>
              <a:ea typeface="华文楷体" pitchFamily="2" charset="-122"/>
            </a:endParaRPr>
          </a:p>
          <a:p>
            <a:pPr>
              <a:lnSpc>
                <a:spcPts val="3000"/>
              </a:lnSpc>
            </a:pPr>
            <a:r>
              <a:rPr lang="zh-CN" altLang="en-US" sz="2000" b="1" dirty="0" smtClean="0">
                <a:latin typeface="华文楷体" pitchFamily="2" charset="-122"/>
                <a:ea typeface="华文楷体" pitchFamily="2" charset="-122"/>
              </a:rPr>
              <a:t>审计资料</a:t>
            </a:r>
            <a:r>
              <a:rPr lang="zh-CN" altLang="en-US" sz="2000" b="1" dirty="0" smtClean="0">
                <a:latin typeface="华文楷体" pitchFamily="2" charset="-122"/>
                <a:ea typeface="华文楷体" pitchFamily="2" charset="-122"/>
              </a:rPr>
              <a:t>：</a:t>
            </a:r>
            <a:r>
              <a:rPr lang="zh-CN" altLang="en-US" sz="2000" b="1" dirty="0" smtClean="0">
                <a:solidFill>
                  <a:srgbClr val="FF33CC"/>
                </a:solidFill>
                <a:latin typeface="华文楷体" pitchFamily="2" charset="-122"/>
                <a:ea typeface="华文楷体" pitchFamily="2" charset="-122"/>
              </a:rPr>
              <a:t>年度工作</a:t>
            </a:r>
            <a:r>
              <a:rPr lang="zh-CN" altLang="en-US" sz="2000" b="1" dirty="0" smtClean="0">
                <a:solidFill>
                  <a:srgbClr val="FF33CC"/>
                </a:solidFill>
                <a:latin typeface="华文楷体" pitchFamily="2" charset="-122"/>
                <a:ea typeface="华文楷体" pitchFamily="2" charset="-122"/>
              </a:rPr>
              <a:t>计划</a:t>
            </a:r>
            <a:r>
              <a:rPr lang="zh-CN" altLang="en-US" sz="2000" b="1" dirty="0" smtClean="0">
                <a:solidFill>
                  <a:srgbClr val="FF33CC"/>
                </a:solidFill>
                <a:latin typeface="华文楷体" pitchFamily="2" charset="-122"/>
                <a:ea typeface="华文楷体" pitchFamily="2" charset="-122"/>
              </a:rPr>
              <a:t>、年度工作总结</a:t>
            </a:r>
            <a:r>
              <a:rPr lang="zh-CN" altLang="en-US" sz="2000" b="1" dirty="0" smtClean="0">
                <a:solidFill>
                  <a:srgbClr val="FF33CC"/>
                </a:solidFill>
                <a:latin typeface="华文楷体" pitchFamily="2" charset="-122"/>
                <a:ea typeface="华文楷体" pitchFamily="2" charset="-122"/>
              </a:rPr>
              <a:t>、述职报告、获奖证书</a:t>
            </a:r>
            <a:r>
              <a:rPr lang="zh-CN" altLang="en-US" sz="2000" b="1" dirty="0" smtClean="0">
                <a:latin typeface="华文楷体" pitchFamily="2" charset="-122"/>
                <a:ea typeface="华文楷体" pitchFamily="2" charset="-122"/>
              </a:rPr>
              <a:t>等。</a:t>
            </a:r>
            <a:endParaRPr lang="zh-CN" altLang="en-US" sz="2000" b="1" dirty="0">
              <a:latin typeface="华文楷体" pitchFamily="2" charset="-122"/>
              <a:ea typeface="华文楷体" pitchFamily="2" charset="-122"/>
            </a:endParaRPr>
          </a:p>
        </p:txBody>
      </p:sp>
      <p:grpSp>
        <p:nvGrpSpPr>
          <p:cNvPr id="11" name="组合 10"/>
          <p:cNvGrpSpPr/>
          <p:nvPr/>
        </p:nvGrpSpPr>
        <p:grpSpPr>
          <a:xfrm>
            <a:off x="1357290" y="3786190"/>
            <a:ext cx="928694" cy="779232"/>
            <a:chOff x="1428728" y="4007090"/>
            <a:chExt cx="1071570" cy="1007596"/>
          </a:xfrm>
        </p:grpSpPr>
        <p:pic>
          <p:nvPicPr>
            <p:cNvPr id="8" name="图片 7" descr="QQ截图20151015110856.png"/>
            <p:cNvPicPr>
              <a:picLocks noChangeAspect="1"/>
            </p:cNvPicPr>
            <p:nvPr/>
          </p:nvPicPr>
          <p:blipFill>
            <a:blip r:embed="rId4" cstate="print"/>
            <a:stretch>
              <a:fillRect/>
            </a:stretch>
          </p:blipFill>
          <p:spPr>
            <a:xfrm>
              <a:off x="1428728" y="4007090"/>
              <a:ext cx="1071570" cy="1007596"/>
            </a:xfrm>
            <a:prstGeom prst="rect">
              <a:avLst/>
            </a:prstGeom>
            <a:ln>
              <a:noFill/>
            </a:ln>
            <a:effectLst>
              <a:softEdge rad="112500"/>
            </a:effectLst>
          </p:spPr>
        </p:pic>
        <p:sp>
          <p:nvSpPr>
            <p:cNvPr id="10" name="TextBox 9"/>
            <p:cNvSpPr txBox="1"/>
            <p:nvPr/>
          </p:nvSpPr>
          <p:spPr>
            <a:xfrm>
              <a:off x="1428728" y="4071942"/>
              <a:ext cx="785818" cy="338554"/>
            </a:xfrm>
            <a:prstGeom prst="rect">
              <a:avLst/>
            </a:prstGeom>
            <a:noFill/>
          </p:spPr>
          <p:txBody>
            <a:bodyPr wrap="square" rtlCol="0">
              <a:spAutoFit/>
            </a:bodyPr>
            <a:lstStyle/>
            <a:p>
              <a:r>
                <a:rPr lang="en-US" altLang="zh-CN" sz="1600" dirty="0" smtClean="0">
                  <a:latin typeface="Malgun Gothic" pitchFamily="34" charset="-127"/>
                  <a:ea typeface="Malgun Gothic" pitchFamily="34" charset="-127"/>
                </a:rPr>
                <a:t>Tips</a:t>
              </a:r>
              <a:endParaRPr lang="zh-CN" altLang="en-US" sz="1600" dirty="0">
                <a:latin typeface="Malgun Gothic" pitchFamily="34" charset="-127"/>
                <a:ea typeface="华文彩云" pitchFamily="2" charset="-122"/>
              </a:endParaRPr>
            </a:p>
          </p:txBody>
        </p:sp>
      </p:grpSp>
      <p:grpSp>
        <p:nvGrpSpPr>
          <p:cNvPr id="17" name="组合 16"/>
          <p:cNvGrpSpPr/>
          <p:nvPr/>
        </p:nvGrpSpPr>
        <p:grpSpPr>
          <a:xfrm>
            <a:off x="1428729" y="1928802"/>
            <a:ext cx="1013487" cy="500064"/>
            <a:chOff x="1428729" y="1928802"/>
            <a:chExt cx="1013487" cy="500064"/>
          </a:xfrm>
        </p:grpSpPr>
        <p:pic>
          <p:nvPicPr>
            <p:cNvPr id="12" name="图片 11" descr="QQ截图20151015112048.png"/>
            <p:cNvPicPr>
              <a:picLocks noChangeAspect="1"/>
            </p:cNvPicPr>
            <p:nvPr/>
          </p:nvPicPr>
          <p:blipFill>
            <a:blip r:embed="rId5" cstate="print"/>
            <a:stretch>
              <a:fillRect/>
            </a:stretch>
          </p:blipFill>
          <p:spPr>
            <a:xfrm>
              <a:off x="1428729" y="1928802"/>
              <a:ext cx="642941" cy="49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等腰三角形 14"/>
            <p:cNvSpPr/>
            <p:nvPr/>
          </p:nvSpPr>
          <p:spPr>
            <a:xfrm rot="5400000">
              <a:off x="2256944" y="2243593"/>
              <a:ext cx="214312" cy="15623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2285983" y="4000504"/>
            <a:ext cx="5644703" cy="400110"/>
            <a:chOff x="2285983" y="4000504"/>
            <a:chExt cx="5644703" cy="400110"/>
          </a:xfrm>
        </p:grpSpPr>
        <p:sp>
          <p:nvSpPr>
            <p:cNvPr id="14" name="等腰三角形 13"/>
            <p:cNvSpPr/>
            <p:nvPr/>
          </p:nvSpPr>
          <p:spPr>
            <a:xfrm rot="5400000">
              <a:off x="2256944" y="4100982"/>
              <a:ext cx="214312" cy="15623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500298" y="4000504"/>
              <a:ext cx="5430388" cy="400110"/>
            </a:xfrm>
            <a:prstGeom prst="rect">
              <a:avLst/>
            </a:prstGeom>
            <a:noFill/>
          </p:spPr>
          <p:txBody>
            <a:bodyPr wrap="square" rtlCol="0" anchor="ctr">
              <a:spAutoFit/>
            </a:bodyPr>
            <a:lstStyle/>
            <a:p>
              <a:r>
                <a:rPr lang="zh-CN" altLang="en-US" sz="2000" b="1" dirty="0" smtClean="0">
                  <a:latin typeface="华文楷体" pitchFamily="2" charset="-122"/>
                  <a:ea typeface="华文楷体" pitchFamily="2" charset="-122"/>
                </a:rPr>
                <a:t>对该部分内容</a:t>
              </a:r>
              <a:r>
                <a:rPr lang="zh-CN" altLang="en-US" sz="2000" b="1" dirty="0" smtClean="0">
                  <a:solidFill>
                    <a:srgbClr val="FF33CC"/>
                  </a:solidFill>
                  <a:latin typeface="华文楷体" pitchFamily="2" charset="-122"/>
                  <a:ea typeface="华文楷体" pitchFamily="2" charset="-122"/>
                </a:rPr>
                <a:t>不重视</a:t>
              </a:r>
              <a:r>
                <a:rPr lang="zh-CN" altLang="en-US" sz="2000" b="1" dirty="0" smtClean="0">
                  <a:latin typeface="华文楷体" pitchFamily="2" charset="-122"/>
                  <a:ea typeface="华文楷体" pitchFamily="2" charset="-122"/>
                </a:rPr>
                <a:t>；</a:t>
              </a:r>
              <a:endParaRPr lang="zh-CN" altLang="en-US" sz="2000" b="1" dirty="0">
                <a:latin typeface="华文楷体" pitchFamily="2" charset="-122"/>
                <a:ea typeface="华文楷体" pitchFamily="2" charset="-122"/>
              </a:endParaRPr>
            </a:p>
          </p:txBody>
        </p:sp>
      </p:grpSp>
      <p:grpSp>
        <p:nvGrpSpPr>
          <p:cNvPr id="22" name="组合 21"/>
          <p:cNvGrpSpPr/>
          <p:nvPr/>
        </p:nvGrpSpPr>
        <p:grpSpPr>
          <a:xfrm>
            <a:off x="2285984" y="4457650"/>
            <a:ext cx="5644702" cy="400110"/>
            <a:chOff x="2285984" y="4457650"/>
            <a:chExt cx="5644702" cy="400110"/>
          </a:xfrm>
        </p:grpSpPr>
        <p:sp>
          <p:nvSpPr>
            <p:cNvPr id="20" name="等腰三角形 19"/>
            <p:cNvSpPr/>
            <p:nvPr/>
          </p:nvSpPr>
          <p:spPr>
            <a:xfrm rot="5400000">
              <a:off x="2281563" y="4576431"/>
              <a:ext cx="214312" cy="20547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2500298" y="4457650"/>
              <a:ext cx="5430388" cy="400110"/>
            </a:xfrm>
            <a:prstGeom prst="rect">
              <a:avLst/>
            </a:prstGeom>
            <a:noFill/>
          </p:spPr>
          <p:txBody>
            <a:bodyPr wrap="square" rtlCol="0" anchor="ctr">
              <a:spAutoFit/>
            </a:bodyPr>
            <a:lstStyle/>
            <a:p>
              <a:r>
                <a:rPr lang="zh-CN" altLang="en-US" sz="2000" b="1" dirty="0" smtClean="0">
                  <a:latin typeface="华文楷体" pitchFamily="2" charset="-122"/>
                  <a:ea typeface="华文楷体" pitchFamily="2" charset="-122"/>
                </a:rPr>
                <a:t>述职报告泛泛而谈，不能体现事业发展情况；</a:t>
              </a:r>
              <a:endParaRPr lang="zh-CN" altLang="en-US" sz="2000" b="1" dirty="0">
                <a:latin typeface="华文楷体" pitchFamily="2" charset="-122"/>
                <a:ea typeface="华文楷体" pitchFamily="2" charset="-122"/>
              </a:endParaRPr>
            </a:p>
          </p:txBody>
        </p:sp>
      </p:grpSp>
      <p:grpSp>
        <p:nvGrpSpPr>
          <p:cNvPr id="23" name="组合 22"/>
          <p:cNvGrpSpPr/>
          <p:nvPr/>
        </p:nvGrpSpPr>
        <p:grpSpPr>
          <a:xfrm>
            <a:off x="2285984" y="4929198"/>
            <a:ext cx="5644702" cy="400110"/>
            <a:chOff x="2285984" y="4457650"/>
            <a:chExt cx="5644702" cy="400110"/>
          </a:xfrm>
        </p:grpSpPr>
        <p:sp>
          <p:nvSpPr>
            <p:cNvPr id="24" name="等腰三角形 23"/>
            <p:cNvSpPr/>
            <p:nvPr/>
          </p:nvSpPr>
          <p:spPr>
            <a:xfrm rot="5400000">
              <a:off x="2281563" y="4576431"/>
              <a:ext cx="214312" cy="20547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2500298" y="4457650"/>
              <a:ext cx="5430388" cy="400110"/>
            </a:xfrm>
            <a:prstGeom prst="rect">
              <a:avLst/>
            </a:prstGeom>
            <a:noFill/>
          </p:spPr>
          <p:txBody>
            <a:bodyPr wrap="square" rtlCol="0" anchor="ctr">
              <a:spAutoFit/>
            </a:bodyPr>
            <a:lstStyle/>
            <a:p>
              <a:r>
                <a:rPr lang="zh-CN" altLang="en-US" sz="2000" b="1" dirty="0" smtClean="0">
                  <a:latin typeface="华文楷体" pitchFamily="2" charset="-122"/>
                  <a:ea typeface="华文楷体" pitchFamily="2" charset="-122"/>
                </a:rPr>
                <a:t>夸大业绩。</a:t>
              </a:r>
              <a:endParaRPr lang="zh-CN" altLang="en-US" sz="2000" b="1" dirty="0">
                <a:latin typeface="华文楷体" pitchFamily="2" charset="-122"/>
                <a:ea typeface="华文楷体" pitchFamily="2" charset="-122"/>
              </a:endParaRPr>
            </a:p>
          </p:txBody>
        </p:sp>
      </p:grpSp>
      <p:pic>
        <p:nvPicPr>
          <p:cNvPr id="27" name="图片 26" descr="QQ截图20151014174028.png"/>
          <p:cNvPicPr>
            <a:picLocks noChangeAspect="1"/>
          </p:cNvPicPr>
          <p:nvPr/>
        </p:nvPicPr>
        <p:blipFill>
          <a:blip r:embed="rId6" cstate="print">
            <a:grayscl/>
            <a:lum bright="22000"/>
          </a:blip>
          <a:stretch>
            <a:fillRect/>
          </a:stretch>
        </p:blipFill>
        <p:spPr>
          <a:xfrm>
            <a:off x="7459157" y="5715016"/>
            <a:ext cx="1684843" cy="1142984"/>
          </a:xfrm>
          <a:prstGeom prst="rect">
            <a:avLst/>
          </a:prstGeom>
          <a:ln>
            <a:solidFill>
              <a:schemeClr val="bg1"/>
            </a:solid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5" presetClass="emph" presetSubtype="0" repeatCount="indefinite" fill="hold" nodeType="afterEffect">
                                  <p:stCondLst>
                                    <p:cond delay="0"/>
                                  </p:stCondLst>
                                  <p:childTnLst>
                                    <p:anim calcmode="discrete" valueType="str">
                                      <p:cBhvr>
                                        <p:cTn id="11" dur="2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ox(in)">
                                      <p:cBhvr>
                                        <p:cTn id="16" dur="10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ox(in)">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ox(in)">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QQ截图20151019155058.png"/>
          <p:cNvPicPr>
            <a:picLocks noChangeAspect="1"/>
          </p:cNvPicPr>
          <p:nvPr/>
        </p:nvPicPr>
        <p:blipFill>
          <a:blip r:embed="rId2" cstate="print"/>
          <a:stretch>
            <a:fillRect/>
          </a:stretch>
        </p:blipFill>
        <p:spPr>
          <a:xfrm rot="10800000">
            <a:off x="0" y="0"/>
            <a:ext cx="9144000" cy="6858000"/>
          </a:xfrm>
          <a:prstGeom prst="rect">
            <a:avLst/>
          </a:prstGeom>
        </p:spPr>
      </p:pic>
      <p:pic>
        <p:nvPicPr>
          <p:cNvPr id="20" name="图片 19" descr="QQ截图20151014174028.png"/>
          <p:cNvPicPr>
            <a:picLocks noChangeAspect="1"/>
          </p:cNvPicPr>
          <p:nvPr/>
        </p:nvPicPr>
        <p:blipFill>
          <a:blip r:embed="rId3" cstate="print">
            <a:grayscl/>
            <a:lum bright="22000"/>
          </a:blip>
          <a:stretch>
            <a:fillRect/>
          </a:stretch>
        </p:blipFill>
        <p:spPr>
          <a:xfrm>
            <a:off x="29637" y="5715016"/>
            <a:ext cx="1684843" cy="1142984"/>
          </a:xfrm>
          <a:prstGeom prst="rect">
            <a:avLst/>
          </a:prstGeom>
          <a:ln>
            <a:solidFill>
              <a:schemeClr val="bg1"/>
            </a:solidFill>
          </a:ln>
        </p:spPr>
      </p:pic>
      <p:sp>
        <p:nvSpPr>
          <p:cNvPr id="3" name="内容占位符 2"/>
          <p:cNvSpPr>
            <a:spLocks noGrp="1"/>
          </p:cNvSpPr>
          <p:nvPr>
            <p:ph idx="1"/>
          </p:nvPr>
        </p:nvSpPr>
        <p:spPr>
          <a:xfrm>
            <a:off x="791590" y="571480"/>
            <a:ext cx="6995120" cy="720079"/>
          </a:xfrm>
        </p:spPr>
        <p:txBody>
          <a:bodyPr/>
          <a:lstStyle/>
          <a:p>
            <a:pPr>
              <a:buNone/>
            </a:pPr>
            <a:r>
              <a:rPr lang="zh-CN" altLang="en-US" b="1" dirty="0" smtClean="0">
                <a:latin typeface="华文楷体" pitchFamily="2" charset="-122"/>
                <a:ea typeface="华文楷体" pitchFamily="2" charset="-122"/>
              </a:rPr>
              <a:t>三、经济责任审计具体工作内容</a:t>
            </a:r>
          </a:p>
          <a:p>
            <a:pPr>
              <a:buNone/>
            </a:pPr>
            <a:endParaRPr lang="en-US" altLang="zh-CN" b="1" dirty="0" smtClean="0">
              <a:effectLst>
                <a:glow rad="101600">
                  <a:schemeClr val="accent1">
                    <a:satMod val="175000"/>
                    <a:alpha val="40000"/>
                  </a:schemeClr>
                </a:glow>
              </a:effectLst>
              <a:latin typeface="楷体_GB2312" pitchFamily="49" charset="-122"/>
              <a:ea typeface="楷体_GB2312" pitchFamily="49" charset="-122"/>
            </a:endParaRPr>
          </a:p>
        </p:txBody>
      </p:sp>
      <p:sp>
        <p:nvSpPr>
          <p:cNvPr id="9" name="TextBox 8">
            <a:hlinkClick r:id="rId4" action="ppaction://hlinkfile"/>
          </p:cNvPr>
          <p:cNvSpPr txBox="1"/>
          <p:nvPr/>
        </p:nvSpPr>
        <p:spPr>
          <a:xfrm>
            <a:off x="1142976" y="1357298"/>
            <a:ext cx="5430388" cy="830997"/>
          </a:xfrm>
          <a:prstGeom prst="rect">
            <a:avLst/>
          </a:prstGeom>
          <a:noFill/>
        </p:spPr>
        <p:txBody>
          <a:bodyPr wrap="square" rtlCol="0" anchor="ctr">
            <a:spAutoFit/>
          </a:bodyPr>
          <a:lstStyle/>
          <a:p>
            <a:r>
              <a:rPr lang="zh-CN" altLang="en-US" sz="2400" b="1" dirty="0" smtClean="0">
                <a:latin typeface="华文楷体" pitchFamily="2" charset="-122"/>
                <a:ea typeface="华文楷体" pitchFamily="2" charset="-122"/>
              </a:rPr>
              <a:t>（二）有关法律法规的执行情况</a:t>
            </a:r>
            <a:endParaRPr lang="en-US" altLang="zh-CN" sz="2400" b="1" dirty="0" smtClean="0">
              <a:latin typeface="华文楷体" pitchFamily="2" charset="-122"/>
              <a:ea typeface="华文楷体" pitchFamily="2" charset="-122"/>
            </a:endParaRPr>
          </a:p>
          <a:p>
            <a:endParaRPr lang="zh-CN" altLang="en-US" sz="2400" b="1" dirty="0">
              <a:solidFill>
                <a:srgbClr val="7030A0"/>
              </a:solidFill>
              <a:latin typeface="华文楷体" pitchFamily="2" charset="-122"/>
              <a:ea typeface="华文楷体" pitchFamily="2" charset="-122"/>
            </a:endParaRPr>
          </a:p>
        </p:txBody>
      </p:sp>
      <p:sp>
        <p:nvSpPr>
          <p:cNvPr id="6" name="TextBox 5"/>
          <p:cNvSpPr txBox="1"/>
          <p:nvPr/>
        </p:nvSpPr>
        <p:spPr>
          <a:xfrm>
            <a:off x="2499198" y="2100196"/>
            <a:ext cx="5430388" cy="2015936"/>
          </a:xfrm>
          <a:prstGeom prst="rect">
            <a:avLst/>
          </a:prstGeom>
          <a:noFill/>
        </p:spPr>
        <p:txBody>
          <a:bodyPr wrap="square" rtlCol="0" anchor="ctr">
            <a:spAutoFit/>
          </a:bodyPr>
          <a:lstStyle/>
          <a:p>
            <a:pPr>
              <a:lnSpc>
                <a:spcPts val="3000"/>
              </a:lnSpc>
            </a:pPr>
            <a:r>
              <a:rPr lang="zh-CN" altLang="en-US" sz="2000" b="1" dirty="0" smtClean="0">
                <a:latin typeface="华文楷体" pitchFamily="2" charset="-122"/>
                <a:ea typeface="华文楷体" pitchFamily="2" charset="-122"/>
              </a:rPr>
              <a:t>主要围绕被审计领导干部任职期间遵守国家法律法规、贯彻执行国家有关政策以及廉洁从业的情况进行评价。</a:t>
            </a:r>
            <a:endParaRPr lang="en-US" altLang="zh-CN" sz="2000" b="1" dirty="0" smtClean="0">
              <a:latin typeface="华文楷体" pitchFamily="2" charset="-122"/>
              <a:ea typeface="华文楷体" pitchFamily="2" charset="-122"/>
            </a:endParaRPr>
          </a:p>
          <a:p>
            <a:pPr>
              <a:lnSpc>
                <a:spcPts val="3000"/>
              </a:lnSpc>
            </a:pPr>
            <a:r>
              <a:rPr lang="zh-CN" altLang="en-US" sz="2000" b="1" dirty="0" smtClean="0">
                <a:latin typeface="华文楷体" pitchFamily="2" charset="-122"/>
                <a:ea typeface="华文楷体" pitchFamily="2" charset="-122"/>
              </a:rPr>
              <a:t>审计资料：</a:t>
            </a:r>
            <a:r>
              <a:rPr lang="zh-CN" altLang="en-US" sz="2000" b="1" dirty="0" smtClean="0">
                <a:solidFill>
                  <a:srgbClr val="FF33CC"/>
                </a:solidFill>
                <a:latin typeface="华文楷体" pitchFamily="2" charset="-122"/>
                <a:ea typeface="华文楷体" pitchFamily="2" charset="-122"/>
              </a:rPr>
              <a:t>财务凭证、招投标文件、合同、纪委征询函</a:t>
            </a:r>
            <a:r>
              <a:rPr lang="zh-CN" altLang="en-US" sz="2000" b="1" dirty="0" smtClean="0">
                <a:latin typeface="华文楷体" pitchFamily="2" charset="-122"/>
                <a:ea typeface="华文楷体" pitchFamily="2" charset="-122"/>
              </a:rPr>
              <a:t>等。</a:t>
            </a:r>
            <a:endParaRPr lang="zh-CN" altLang="en-US" sz="2000" b="1" dirty="0">
              <a:solidFill>
                <a:srgbClr val="FF33CC"/>
              </a:solidFill>
              <a:latin typeface="华文楷体" pitchFamily="2" charset="-122"/>
              <a:ea typeface="华文楷体" pitchFamily="2" charset="-122"/>
            </a:endParaRPr>
          </a:p>
        </p:txBody>
      </p:sp>
      <p:grpSp>
        <p:nvGrpSpPr>
          <p:cNvPr id="4" name="组合 10"/>
          <p:cNvGrpSpPr/>
          <p:nvPr/>
        </p:nvGrpSpPr>
        <p:grpSpPr>
          <a:xfrm>
            <a:off x="1357290" y="4007090"/>
            <a:ext cx="928694" cy="779232"/>
            <a:chOff x="1428728" y="4007090"/>
            <a:chExt cx="1071570" cy="1007596"/>
          </a:xfrm>
        </p:grpSpPr>
        <p:pic>
          <p:nvPicPr>
            <p:cNvPr id="8" name="图片 7" descr="QQ截图20151015110856.png"/>
            <p:cNvPicPr>
              <a:picLocks noChangeAspect="1"/>
            </p:cNvPicPr>
            <p:nvPr/>
          </p:nvPicPr>
          <p:blipFill>
            <a:blip r:embed="rId5" cstate="print"/>
            <a:stretch>
              <a:fillRect/>
            </a:stretch>
          </p:blipFill>
          <p:spPr>
            <a:xfrm>
              <a:off x="1428728" y="4007090"/>
              <a:ext cx="1071570" cy="1007596"/>
            </a:xfrm>
            <a:prstGeom prst="rect">
              <a:avLst/>
            </a:prstGeom>
            <a:ln>
              <a:noFill/>
            </a:ln>
            <a:effectLst>
              <a:softEdge rad="112500"/>
            </a:effectLst>
          </p:spPr>
        </p:pic>
        <p:sp>
          <p:nvSpPr>
            <p:cNvPr id="10" name="TextBox 9"/>
            <p:cNvSpPr txBox="1"/>
            <p:nvPr/>
          </p:nvSpPr>
          <p:spPr>
            <a:xfrm>
              <a:off x="1428728" y="4071942"/>
              <a:ext cx="785818" cy="338554"/>
            </a:xfrm>
            <a:prstGeom prst="rect">
              <a:avLst/>
            </a:prstGeom>
            <a:noFill/>
          </p:spPr>
          <p:txBody>
            <a:bodyPr wrap="square" rtlCol="0">
              <a:spAutoFit/>
            </a:bodyPr>
            <a:lstStyle/>
            <a:p>
              <a:r>
                <a:rPr lang="en-US" altLang="zh-CN" sz="1600" dirty="0" smtClean="0">
                  <a:latin typeface="Malgun Gothic" pitchFamily="34" charset="-127"/>
                  <a:ea typeface="Malgun Gothic" pitchFamily="34" charset="-127"/>
                </a:rPr>
                <a:t>Tips</a:t>
              </a:r>
              <a:endParaRPr lang="zh-CN" altLang="en-US" sz="1600" dirty="0">
                <a:latin typeface="Malgun Gothic" pitchFamily="34" charset="-127"/>
                <a:ea typeface="华文彩云" pitchFamily="2" charset="-122"/>
              </a:endParaRPr>
            </a:p>
          </p:txBody>
        </p:sp>
      </p:grpSp>
      <p:grpSp>
        <p:nvGrpSpPr>
          <p:cNvPr id="5" name="组合 16"/>
          <p:cNvGrpSpPr/>
          <p:nvPr/>
        </p:nvGrpSpPr>
        <p:grpSpPr>
          <a:xfrm>
            <a:off x="1428729" y="1928802"/>
            <a:ext cx="1013487" cy="500064"/>
            <a:chOff x="1428729" y="1928802"/>
            <a:chExt cx="1013487" cy="500064"/>
          </a:xfrm>
        </p:grpSpPr>
        <p:pic>
          <p:nvPicPr>
            <p:cNvPr id="12" name="图片 11" descr="QQ截图20151015112048.png"/>
            <p:cNvPicPr>
              <a:picLocks noChangeAspect="1"/>
            </p:cNvPicPr>
            <p:nvPr/>
          </p:nvPicPr>
          <p:blipFill>
            <a:blip r:embed="rId6" cstate="print"/>
            <a:stretch>
              <a:fillRect/>
            </a:stretch>
          </p:blipFill>
          <p:spPr>
            <a:xfrm>
              <a:off x="1428729" y="1928802"/>
              <a:ext cx="642941" cy="49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等腰三角形 14"/>
            <p:cNvSpPr/>
            <p:nvPr/>
          </p:nvSpPr>
          <p:spPr>
            <a:xfrm rot="5400000">
              <a:off x="2256944" y="2243593"/>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2285983" y="4143380"/>
            <a:ext cx="5644703" cy="861774"/>
            <a:chOff x="2285983" y="3877860"/>
            <a:chExt cx="5644703" cy="861774"/>
          </a:xfrm>
        </p:grpSpPr>
        <p:sp>
          <p:nvSpPr>
            <p:cNvPr id="14" name="等腰三角形 13"/>
            <p:cNvSpPr/>
            <p:nvPr/>
          </p:nvSpPr>
          <p:spPr>
            <a:xfrm rot="5400000">
              <a:off x="2256944" y="4100982"/>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500298" y="3877860"/>
              <a:ext cx="5430388" cy="861774"/>
            </a:xfrm>
            <a:prstGeom prst="rect">
              <a:avLst/>
            </a:prstGeom>
            <a:noFill/>
          </p:spPr>
          <p:txBody>
            <a:bodyPr wrap="square" rtlCol="0" anchor="ctr">
              <a:spAutoFit/>
            </a:bodyPr>
            <a:lstStyle/>
            <a:p>
              <a:pPr>
                <a:lnSpc>
                  <a:spcPts val="3000"/>
                </a:lnSpc>
              </a:pPr>
              <a:r>
                <a:rPr lang="zh-CN" altLang="en-US" sz="2000" b="1" dirty="0" smtClean="0">
                  <a:latin typeface="华文楷体" pitchFamily="2" charset="-122"/>
                  <a:ea typeface="华文楷体" pitchFamily="2" charset="-122"/>
                </a:rPr>
                <a:t>有无违反</a:t>
              </a:r>
              <a:r>
                <a:rPr lang="zh-CN" altLang="en-US" sz="2000" b="1" dirty="0" smtClean="0">
                  <a:solidFill>
                    <a:srgbClr val="FF33CC"/>
                  </a:solidFill>
                  <a:latin typeface="华文楷体" pitchFamily="2" charset="-122"/>
                  <a:ea typeface="华文楷体" pitchFamily="2" charset="-122"/>
                </a:rPr>
                <a:t>“八项规定”、招投标法</a:t>
              </a:r>
              <a:r>
                <a:rPr lang="zh-CN" altLang="en-US" sz="2000" b="1" dirty="0" smtClean="0">
                  <a:latin typeface="华文楷体" pitchFamily="2" charset="-122"/>
                  <a:ea typeface="华文楷体" pitchFamily="2" charset="-122"/>
                </a:rPr>
                <a:t>等法律法规的情况；</a:t>
              </a:r>
              <a:endParaRPr lang="zh-CN" altLang="en-US" sz="2000" b="1" dirty="0">
                <a:latin typeface="华文楷体" pitchFamily="2" charset="-122"/>
                <a:ea typeface="华文楷体" pitchFamily="2" charset="-122"/>
              </a:endParaRPr>
            </a:p>
          </p:txBody>
        </p:sp>
      </p:grpSp>
      <p:grpSp>
        <p:nvGrpSpPr>
          <p:cNvPr id="11" name="组合 22"/>
          <p:cNvGrpSpPr/>
          <p:nvPr/>
        </p:nvGrpSpPr>
        <p:grpSpPr>
          <a:xfrm>
            <a:off x="2285984" y="5127981"/>
            <a:ext cx="5644702" cy="707886"/>
            <a:chOff x="2285984" y="4457650"/>
            <a:chExt cx="5644702" cy="707886"/>
          </a:xfrm>
        </p:grpSpPr>
        <p:sp>
          <p:nvSpPr>
            <p:cNvPr id="24" name="等腰三角形 23"/>
            <p:cNvSpPr/>
            <p:nvPr/>
          </p:nvSpPr>
          <p:spPr>
            <a:xfrm rot="5400000">
              <a:off x="2281563" y="4576431"/>
              <a:ext cx="214312" cy="205470"/>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2500298" y="4457650"/>
              <a:ext cx="5430388" cy="707886"/>
            </a:xfrm>
            <a:prstGeom prst="rect">
              <a:avLst/>
            </a:prstGeom>
            <a:noFill/>
          </p:spPr>
          <p:txBody>
            <a:bodyPr wrap="square" rtlCol="0" anchor="ctr">
              <a:spAutoFit/>
            </a:bodyPr>
            <a:lstStyle/>
            <a:p>
              <a:r>
                <a:rPr lang="zh-CN" altLang="en-US" sz="2000" b="1" dirty="0" smtClean="0">
                  <a:latin typeface="华文楷体" pitchFamily="2" charset="-122"/>
                  <a:ea typeface="华文楷体" pitchFamily="2" charset="-122"/>
                </a:rPr>
                <a:t>审计发现：</a:t>
              </a:r>
              <a:r>
                <a:rPr lang="zh-CN" altLang="en-US" sz="2000" b="1" dirty="0" smtClean="0">
                  <a:solidFill>
                    <a:srgbClr val="FF33CC"/>
                  </a:solidFill>
                  <a:latin typeface="华文楷体" pitchFamily="2" charset="-122"/>
                  <a:ea typeface="华文楷体" pitchFamily="2" charset="-122"/>
                </a:rPr>
                <a:t>化整为零、规避招标</a:t>
              </a:r>
              <a:r>
                <a:rPr lang="zh-CN" altLang="en-US" sz="2000" b="1" dirty="0" smtClean="0">
                  <a:latin typeface="华文楷体" pitchFamily="2" charset="-122"/>
                  <a:ea typeface="华文楷体" pitchFamily="2" charset="-122"/>
                </a:rPr>
                <a:t>及</a:t>
              </a:r>
              <a:r>
                <a:rPr lang="zh-CN" altLang="en-US" sz="2000" b="1" dirty="0" smtClean="0">
                  <a:solidFill>
                    <a:srgbClr val="FF33CC"/>
                  </a:solidFill>
                  <a:latin typeface="华文楷体" pitchFamily="2" charset="-122"/>
                  <a:ea typeface="华文楷体" pitchFamily="2" charset="-122"/>
                </a:rPr>
                <a:t>串标</a:t>
              </a:r>
              <a:r>
                <a:rPr lang="zh-CN" altLang="en-US" sz="2000" b="1" dirty="0" smtClean="0">
                  <a:latin typeface="华文楷体" pitchFamily="2" charset="-122"/>
                  <a:ea typeface="华文楷体" pitchFamily="2" charset="-122"/>
                </a:rPr>
                <a:t>等不规范招投标行为比较普遍，需引起重视。</a:t>
              </a:r>
              <a:endParaRPr lang="zh-CN" altLang="en-US" sz="2000" b="1" dirty="0">
                <a:latin typeface="华文楷体" pitchFamily="2" charset="-122"/>
                <a:ea typeface="华文楷体" pitchFamily="2" charset="-122"/>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5" presetClass="emph" presetSubtype="0" repeatCount="indefinite" fill="hold" nodeType="afterEffect">
                                  <p:stCondLst>
                                    <p:cond delay="0"/>
                                  </p:stCondLst>
                                  <p:childTnLst>
                                    <p:anim calcmode="discrete" valueType="str">
                                      <p:cBhvr>
                                        <p:cTn id="11" dur="2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QQ截图20151019155058.png"/>
          <p:cNvPicPr>
            <a:picLocks noChangeAspect="1"/>
          </p:cNvPicPr>
          <p:nvPr/>
        </p:nvPicPr>
        <p:blipFill>
          <a:blip r:embed="rId2" cstate="print"/>
          <a:stretch>
            <a:fillRect/>
          </a:stretch>
        </p:blipFill>
        <p:spPr>
          <a:xfrm>
            <a:off x="0" y="0"/>
            <a:ext cx="9144000" cy="6858000"/>
          </a:xfrm>
          <a:prstGeom prst="rect">
            <a:avLst/>
          </a:prstGeom>
        </p:spPr>
      </p:pic>
      <p:sp>
        <p:nvSpPr>
          <p:cNvPr id="3" name="内容占位符 2"/>
          <p:cNvSpPr>
            <a:spLocks noGrp="1"/>
          </p:cNvSpPr>
          <p:nvPr>
            <p:ph idx="1"/>
          </p:nvPr>
        </p:nvSpPr>
        <p:spPr>
          <a:xfrm>
            <a:off x="791590" y="571480"/>
            <a:ext cx="6995120" cy="720079"/>
          </a:xfrm>
        </p:spPr>
        <p:txBody>
          <a:bodyPr/>
          <a:lstStyle/>
          <a:p>
            <a:pPr>
              <a:buNone/>
            </a:pPr>
            <a:r>
              <a:rPr lang="zh-CN" altLang="en-US" b="1" dirty="0" smtClean="0">
                <a:latin typeface="华文楷体" pitchFamily="2" charset="-122"/>
                <a:ea typeface="华文楷体" pitchFamily="2" charset="-122"/>
              </a:rPr>
              <a:t>三、经济责任审计具体工作内容</a:t>
            </a:r>
          </a:p>
          <a:p>
            <a:pPr>
              <a:buNone/>
            </a:pPr>
            <a:endParaRPr lang="en-US" altLang="zh-CN" b="1" dirty="0" smtClean="0">
              <a:effectLst>
                <a:glow rad="101600">
                  <a:schemeClr val="accent1">
                    <a:satMod val="175000"/>
                    <a:alpha val="40000"/>
                  </a:schemeClr>
                </a:glow>
              </a:effectLst>
              <a:latin typeface="楷体_GB2312" pitchFamily="49" charset="-122"/>
              <a:ea typeface="楷体_GB2312" pitchFamily="49" charset="-122"/>
            </a:endParaRPr>
          </a:p>
        </p:txBody>
      </p:sp>
      <p:sp>
        <p:nvSpPr>
          <p:cNvPr id="9" name="TextBox 8">
            <a:hlinkClick r:id="rId3" action="ppaction://hlinkfile"/>
          </p:cNvPr>
          <p:cNvSpPr txBox="1"/>
          <p:nvPr/>
        </p:nvSpPr>
        <p:spPr>
          <a:xfrm>
            <a:off x="1142976" y="1357298"/>
            <a:ext cx="5430388" cy="830997"/>
          </a:xfrm>
          <a:prstGeom prst="rect">
            <a:avLst/>
          </a:prstGeom>
          <a:noFill/>
        </p:spPr>
        <p:txBody>
          <a:bodyPr wrap="square" rtlCol="0" anchor="ctr">
            <a:spAutoFit/>
          </a:bodyPr>
          <a:lstStyle/>
          <a:p>
            <a:r>
              <a:rPr lang="zh-CN" altLang="en-US" sz="2400" b="1" dirty="0" smtClean="0">
                <a:latin typeface="华文楷体" pitchFamily="2" charset="-122"/>
                <a:ea typeface="华文楷体" pitchFamily="2" charset="-122"/>
              </a:rPr>
              <a:t>（三）重大经济决策情况</a:t>
            </a:r>
            <a:endParaRPr lang="en-US" altLang="zh-CN" sz="2400" b="1" dirty="0" smtClean="0">
              <a:latin typeface="华文楷体" pitchFamily="2" charset="-122"/>
              <a:ea typeface="华文楷体" pitchFamily="2" charset="-122"/>
            </a:endParaRPr>
          </a:p>
          <a:p>
            <a:endParaRPr lang="zh-CN" altLang="en-US" sz="2400" b="1" dirty="0">
              <a:solidFill>
                <a:srgbClr val="7030A0"/>
              </a:solidFill>
              <a:latin typeface="华文楷体" pitchFamily="2" charset="-122"/>
              <a:ea typeface="华文楷体" pitchFamily="2" charset="-122"/>
            </a:endParaRPr>
          </a:p>
        </p:txBody>
      </p:sp>
      <p:sp>
        <p:nvSpPr>
          <p:cNvPr id="6" name="TextBox 5"/>
          <p:cNvSpPr txBox="1"/>
          <p:nvPr/>
        </p:nvSpPr>
        <p:spPr>
          <a:xfrm>
            <a:off x="2499198" y="1857364"/>
            <a:ext cx="5430388" cy="2015936"/>
          </a:xfrm>
          <a:prstGeom prst="rect">
            <a:avLst/>
          </a:prstGeom>
          <a:noFill/>
        </p:spPr>
        <p:txBody>
          <a:bodyPr wrap="square" rtlCol="0" anchor="ctr">
            <a:spAutoFit/>
          </a:bodyPr>
          <a:lstStyle/>
          <a:p>
            <a:pPr>
              <a:lnSpc>
                <a:spcPts val="3000"/>
              </a:lnSpc>
            </a:pPr>
            <a:r>
              <a:rPr lang="zh-CN" altLang="en-US" sz="2000" b="1" dirty="0" smtClean="0">
                <a:latin typeface="华文楷体" pitchFamily="2" charset="-122"/>
                <a:ea typeface="华文楷体" pitchFamily="2" charset="-122"/>
              </a:rPr>
              <a:t>主要围绕被审计领导干部任职期间部门（学院）重要经济决策事项进行评价，重点关注决策机制的健全性、决策程序的规范性 、决策内容的合法性及决策实施的有效性。</a:t>
            </a:r>
            <a:endParaRPr lang="en-US" altLang="zh-CN" sz="2000" b="1" dirty="0" smtClean="0">
              <a:latin typeface="华文楷体" pitchFamily="2" charset="-122"/>
              <a:ea typeface="华文楷体" pitchFamily="2" charset="-122"/>
            </a:endParaRPr>
          </a:p>
          <a:p>
            <a:pPr>
              <a:lnSpc>
                <a:spcPts val="3000"/>
              </a:lnSpc>
            </a:pPr>
            <a:r>
              <a:rPr lang="zh-CN" altLang="en-US" sz="2000" b="1" dirty="0" smtClean="0">
                <a:latin typeface="华文楷体" pitchFamily="2" charset="-122"/>
                <a:ea typeface="华文楷体" pitchFamily="2" charset="-122"/>
              </a:rPr>
              <a:t>审计资料：</a:t>
            </a:r>
            <a:r>
              <a:rPr lang="zh-CN" altLang="en-US" sz="2000" b="1" dirty="0" smtClean="0">
                <a:solidFill>
                  <a:srgbClr val="FF33CC"/>
                </a:solidFill>
                <a:latin typeface="华文楷体" pitchFamily="2" charset="-122"/>
                <a:ea typeface="华文楷体" pitchFamily="2" charset="-122"/>
              </a:rPr>
              <a:t>决策制度、会议记录</a:t>
            </a:r>
            <a:r>
              <a:rPr lang="zh-CN" altLang="en-US" sz="2000" b="1" dirty="0" smtClean="0">
                <a:latin typeface="华文楷体" pitchFamily="2" charset="-122"/>
                <a:ea typeface="华文楷体" pitchFamily="2" charset="-122"/>
              </a:rPr>
              <a:t>等。</a:t>
            </a:r>
            <a:endParaRPr lang="zh-CN" altLang="en-US" sz="2000" b="1" dirty="0">
              <a:solidFill>
                <a:srgbClr val="FF33CC"/>
              </a:solidFill>
              <a:latin typeface="华文楷体" pitchFamily="2" charset="-122"/>
              <a:ea typeface="华文楷体" pitchFamily="2" charset="-122"/>
            </a:endParaRPr>
          </a:p>
        </p:txBody>
      </p:sp>
      <p:grpSp>
        <p:nvGrpSpPr>
          <p:cNvPr id="4" name="组合 10"/>
          <p:cNvGrpSpPr/>
          <p:nvPr/>
        </p:nvGrpSpPr>
        <p:grpSpPr>
          <a:xfrm>
            <a:off x="1357290" y="4078528"/>
            <a:ext cx="928694" cy="779232"/>
            <a:chOff x="1428728" y="4007090"/>
            <a:chExt cx="1071570" cy="1007596"/>
          </a:xfrm>
        </p:grpSpPr>
        <p:pic>
          <p:nvPicPr>
            <p:cNvPr id="8" name="图片 7" descr="QQ截图20151015110856.png"/>
            <p:cNvPicPr>
              <a:picLocks noChangeAspect="1"/>
            </p:cNvPicPr>
            <p:nvPr/>
          </p:nvPicPr>
          <p:blipFill>
            <a:blip r:embed="rId4" cstate="print"/>
            <a:stretch>
              <a:fillRect/>
            </a:stretch>
          </p:blipFill>
          <p:spPr>
            <a:xfrm>
              <a:off x="1428728" y="4007090"/>
              <a:ext cx="1071570" cy="1007596"/>
            </a:xfrm>
            <a:prstGeom prst="rect">
              <a:avLst/>
            </a:prstGeom>
            <a:ln>
              <a:noFill/>
            </a:ln>
            <a:effectLst>
              <a:softEdge rad="112500"/>
            </a:effectLst>
          </p:spPr>
        </p:pic>
        <p:sp>
          <p:nvSpPr>
            <p:cNvPr id="10" name="TextBox 9"/>
            <p:cNvSpPr txBox="1"/>
            <p:nvPr/>
          </p:nvSpPr>
          <p:spPr>
            <a:xfrm>
              <a:off x="1428728" y="4071942"/>
              <a:ext cx="785818" cy="338554"/>
            </a:xfrm>
            <a:prstGeom prst="rect">
              <a:avLst/>
            </a:prstGeom>
            <a:noFill/>
          </p:spPr>
          <p:txBody>
            <a:bodyPr wrap="square" rtlCol="0">
              <a:spAutoFit/>
            </a:bodyPr>
            <a:lstStyle/>
            <a:p>
              <a:r>
                <a:rPr lang="en-US" altLang="zh-CN" sz="1600" dirty="0" smtClean="0">
                  <a:latin typeface="Malgun Gothic" pitchFamily="34" charset="-127"/>
                  <a:ea typeface="Malgun Gothic" pitchFamily="34" charset="-127"/>
                </a:rPr>
                <a:t>Tips</a:t>
              </a:r>
              <a:endParaRPr lang="zh-CN" altLang="en-US" sz="1600" dirty="0">
                <a:latin typeface="Malgun Gothic" pitchFamily="34" charset="-127"/>
                <a:ea typeface="华文彩云" pitchFamily="2" charset="-122"/>
              </a:endParaRPr>
            </a:p>
          </p:txBody>
        </p:sp>
      </p:grpSp>
      <p:grpSp>
        <p:nvGrpSpPr>
          <p:cNvPr id="5" name="组合 16"/>
          <p:cNvGrpSpPr/>
          <p:nvPr/>
        </p:nvGrpSpPr>
        <p:grpSpPr>
          <a:xfrm>
            <a:off x="1428729" y="1928802"/>
            <a:ext cx="1013487" cy="490491"/>
            <a:chOff x="1428729" y="1928802"/>
            <a:chExt cx="1013487" cy="490491"/>
          </a:xfrm>
        </p:grpSpPr>
        <p:pic>
          <p:nvPicPr>
            <p:cNvPr id="12" name="图片 11" descr="QQ截图20151015112048.png"/>
            <p:cNvPicPr>
              <a:picLocks noChangeAspect="1"/>
            </p:cNvPicPr>
            <p:nvPr/>
          </p:nvPicPr>
          <p:blipFill>
            <a:blip r:embed="rId5" cstate="print"/>
            <a:stretch>
              <a:fillRect/>
            </a:stretch>
          </p:blipFill>
          <p:spPr>
            <a:xfrm>
              <a:off x="1428729" y="1928802"/>
              <a:ext cx="642941" cy="49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等腰三角形 14"/>
            <p:cNvSpPr/>
            <p:nvPr/>
          </p:nvSpPr>
          <p:spPr>
            <a:xfrm rot="5400000">
              <a:off x="2256944" y="2017880"/>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22"/>
          <p:cNvGrpSpPr/>
          <p:nvPr/>
        </p:nvGrpSpPr>
        <p:grpSpPr>
          <a:xfrm>
            <a:off x="2350306" y="5301208"/>
            <a:ext cx="5606070" cy="1015663"/>
            <a:chOff x="2324616" y="4303762"/>
            <a:chExt cx="5606070" cy="1015663"/>
          </a:xfrm>
        </p:grpSpPr>
        <p:sp>
          <p:nvSpPr>
            <p:cNvPr id="24" name="等腰三角形 23"/>
            <p:cNvSpPr/>
            <p:nvPr/>
          </p:nvSpPr>
          <p:spPr>
            <a:xfrm rot="5400000">
              <a:off x="2320195" y="4380191"/>
              <a:ext cx="214312" cy="205470"/>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2500298" y="4303762"/>
              <a:ext cx="5430388" cy="1015663"/>
            </a:xfrm>
            <a:prstGeom prst="rect">
              <a:avLst/>
            </a:prstGeom>
            <a:noFill/>
          </p:spPr>
          <p:txBody>
            <a:bodyPr wrap="square" rtlCol="0" anchor="ctr">
              <a:spAutoFit/>
            </a:bodyPr>
            <a:lstStyle/>
            <a:p>
              <a:r>
                <a:rPr lang="zh-CN" altLang="en-US" sz="2000" b="1" dirty="0" smtClean="0">
                  <a:solidFill>
                    <a:srgbClr val="FF33CC"/>
                  </a:solidFill>
                  <a:latin typeface="华文楷体" pitchFamily="2" charset="-122"/>
                  <a:ea typeface="华文楷体" pitchFamily="2" charset="-122"/>
                </a:rPr>
                <a:t>对会议记录不重视</a:t>
              </a:r>
              <a:r>
                <a:rPr lang="zh-CN" altLang="en-US" sz="2000" b="1" dirty="0" smtClean="0">
                  <a:latin typeface="华文楷体" pitchFamily="2" charset="-122"/>
                  <a:ea typeface="华文楷体" pitchFamily="2" charset="-122"/>
                </a:rPr>
                <a:t>：决策需形成</a:t>
              </a:r>
              <a:r>
                <a:rPr lang="zh-CN" altLang="en-US" sz="2000" b="1" dirty="0" smtClean="0">
                  <a:solidFill>
                    <a:srgbClr val="FF33CC"/>
                  </a:solidFill>
                  <a:latin typeface="华文楷体" pitchFamily="2" charset="-122"/>
                  <a:ea typeface="华文楷体" pitchFamily="2" charset="-122"/>
                </a:rPr>
                <a:t>完整的会议记录</a:t>
              </a:r>
              <a:r>
                <a:rPr lang="zh-CN" altLang="en-US" sz="2000" b="1" dirty="0" smtClean="0">
                  <a:latin typeface="华文楷体" pitchFamily="2" charset="-122"/>
                  <a:ea typeface="华文楷体" pitchFamily="2" charset="-122"/>
                </a:rPr>
                <a:t>，当审计人员对某些决策内容提出异议时，会议记录尤为重要。</a:t>
              </a:r>
              <a:endParaRPr lang="zh-CN" altLang="en-US" sz="2000" b="1" dirty="0">
                <a:latin typeface="华文楷体" pitchFamily="2" charset="-122"/>
                <a:ea typeface="华文楷体" pitchFamily="2" charset="-122"/>
              </a:endParaRPr>
            </a:p>
          </p:txBody>
        </p:sp>
      </p:grpSp>
      <p:pic>
        <p:nvPicPr>
          <p:cNvPr id="21" name="图片 20" descr="QQ截图20151014174156.png"/>
          <p:cNvPicPr>
            <a:picLocks noChangeAspect="1"/>
          </p:cNvPicPr>
          <p:nvPr/>
        </p:nvPicPr>
        <p:blipFill>
          <a:blip r:embed="rId6" cstate="print">
            <a:grayscl/>
          </a:blip>
          <a:stretch>
            <a:fillRect/>
          </a:stretch>
        </p:blipFill>
        <p:spPr>
          <a:xfrm>
            <a:off x="7465238" y="5715016"/>
            <a:ext cx="1571603" cy="1142984"/>
          </a:xfrm>
          <a:prstGeom prst="rect">
            <a:avLst/>
          </a:prstGeom>
        </p:spPr>
      </p:pic>
      <p:grpSp>
        <p:nvGrpSpPr>
          <p:cNvPr id="16" name="组合 22"/>
          <p:cNvGrpSpPr/>
          <p:nvPr/>
        </p:nvGrpSpPr>
        <p:grpSpPr>
          <a:xfrm>
            <a:off x="2311674" y="4005064"/>
            <a:ext cx="5644702" cy="1323439"/>
            <a:chOff x="2285984" y="4149874"/>
            <a:chExt cx="5644702" cy="1323439"/>
          </a:xfrm>
        </p:grpSpPr>
        <p:sp>
          <p:nvSpPr>
            <p:cNvPr id="17" name="等腰三角形 16"/>
            <p:cNvSpPr/>
            <p:nvPr/>
          </p:nvSpPr>
          <p:spPr>
            <a:xfrm rot="5400000">
              <a:off x="2281563" y="4243726"/>
              <a:ext cx="214312" cy="205470"/>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500298" y="4149874"/>
              <a:ext cx="5430388" cy="1323439"/>
            </a:xfrm>
            <a:prstGeom prst="rect">
              <a:avLst/>
            </a:prstGeom>
            <a:noFill/>
          </p:spPr>
          <p:txBody>
            <a:bodyPr wrap="square" rtlCol="0" anchor="ctr">
              <a:spAutoFit/>
            </a:bodyPr>
            <a:lstStyle/>
            <a:p>
              <a:r>
                <a:rPr lang="zh-CN" altLang="en-US" sz="2000" b="1" dirty="0" smtClean="0">
                  <a:solidFill>
                    <a:srgbClr val="FF33CC"/>
                  </a:solidFill>
                  <a:latin typeface="华文楷体" pitchFamily="2" charset="-122"/>
                  <a:ea typeface="华文楷体" pitchFamily="2" charset="-122"/>
                </a:rPr>
                <a:t>重大经济决策</a:t>
              </a:r>
              <a:r>
                <a:rPr lang="zh-CN" altLang="en-US" sz="2000" b="1" dirty="0" smtClean="0">
                  <a:latin typeface="华文楷体" pitchFamily="2" charset="-122"/>
                  <a:ea typeface="华文楷体" pitchFamily="2" charset="-122"/>
                </a:rPr>
                <a:t>主要涉及：人员经费、奖励及福利分配方案、专项项目的遴选、实验室改造等修缮项目安排、大宗物资及设备采购等决策情况。</a:t>
              </a:r>
              <a:endParaRPr lang="zh-CN" altLang="en-US" sz="2000" b="1" dirty="0">
                <a:latin typeface="华文楷体" pitchFamily="2" charset="-122"/>
                <a:ea typeface="华文楷体" pitchFamily="2" charset="-122"/>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5" presetClass="emph" presetSubtype="0" repeatCount="indefinite" fill="hold" nodeType="afterEffect">
                                  <p:stCondLst>
                                    <p:cond delay="0"/>
                                  </p:stCondLst>
                                  <p:childTnLst>
                                    <p:anim calcmode="discrete" valueType="str">
                                      <p:cBhvr>
                                        <p:cTn id="11" dur="2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QQ截图20151019155058.png"/>
          <p:cNvPicPr>
            <a:picLocks noChangeAspect="1"/>
          </p:cNvPicPr>
          <p:nvPr/>
        </p:nvPicPr>
        <p:blipFill>
          <a:blip r:embed="rId2" cstate="print"/>
          <a:stretch>
            <a:fillRect/>
          </a:stretch>
        </p:blipFill>
        <p:spPr>
          <a:xfrm>
            <a:off x="0" y="0"/>
            <a:ext cx="9144000" cy="6858000"/>
          </a:xfrm>
          <a:prstGeom prst="rect">
            <a:avLst/>
          </a:prstGeom>
        </p:spPr>
      </p:pic>
      <p:sp>
        <p:nvSpPr>
          <p:cNvPr id="3" name="内容占位符 2"/>
          <p:cNvSpPr>
            <a:spLocks noGrp="1"/>
          </p:cNvSpPr>
          <p:nvPr>
            <p:ph idx="1"/>
          </p:nvPr>
        </p:nvSpPr>
        <p:spPr>
          <a:xfrm>
            <a:off x="791590" y="571480"/>
            <a:ext cx="6995120" cy="720079"/>
          </a:xfrm>
        </p:spPr>
        <p:txBody>
          <a:bodyPr/>
          <a:lstStyle/>
          <a:p>
            <a:pPr>
              <a:buNone/>
            </a:pPr>
            <a:r>
              <a:rPr lang="zh-CN" altLang="en-US" b="1" dirty="0" smtClean="0">
                <a:latin typeface="华文楷体" pitchFamily="2" charset="-122"/>
                <a:ea typeface="华文楷体" pitchFamily="2" charset="-122"/>
              </a:rPr>
              <a:t>三、经济责任审计具体工作内容</a:t>
            </a:r>
          </a:p>
          <a:p>
            <a:pPr>
              <a:buNone/>
            </a:pPr>
            <a:endParaRPr lang="en-US" altLang="zh-CN" b="1" dirty="0" smtClean="0">
              <a:effectLst>
                <a:glow rad="101600">
                  <a:schemeClr val="accent1">
                    <a:satMod val="175000"/>
                    <a:alpha val="40000"/>
                  </a:schemeClr>
                </a:glow>
              </a:effectLst>
              <a:latin typeface="楷体_GB2312" pitchFamily="49" charset="-122"/>
              <a:ea typeface="楷体_GB2312" pitchFamily="49" charset="-122"/>
            </a:endParaRPr>
          </a:p>
        </p:txBody>
      </p:sp>
      <p:sp>
        <p:nvSpPr>
          <p:cNvPr id="9" name="TextBox 8">
            <a:hlinkClick r:id="rId3" action="ppaction://hlinkfile"/>
          </p:cNvPr>
          <p:cNvSpPr txBox="1"/>
          <p:nvPr/>
        </p:nvSpPr>
        <p:spPr>
          <a:xfrm>
            <a:off x="1142976" y="1357298"/>
            <a:ext cx="5430388" cy="1200329"/>
          </a:xfrm>
          <a:prstGeom prst="rect">
            <a:avLst/>
          </a:prstGeom>
          <a:noFill/>
        </p:spPr>
        <p:txBody>
          <a:bodyPr wrap="square" rtlCol="0" anchor="ctr">
            <a:spAutoFit/>
          </a:bodyPr>
          <a:lstStyle/>
          <a:p>
            <a:r>
              <a:rPr lang="zh-CN" altLang="en-US" sz="2400" b="1" dirty="0" smtClean="0">
                <a:latin typeface="华文楷体" pitchFamily="2" charset="-122"/>
                <a:ea typeface="华文楷体" pitchFamily="2" charset="-122"/>
              </a:rPr>
              <a:t>（四）财务收支及资产质量情况</a:t>
            </a:r>
            <a:endParaRPr lang="en-US" altLang="zh-CN" sz="2400" b="1" dirty="0" smtClean="0">
              <a:latin typeface="华文楷体" pitchFamily="2" charset="-122"/>
              <a:ea typeface="华文楷体" pitchFamily="2" charset="-122"/>
            </a:endParaRPr>
          </a:p>
          <a:p>
            <a:endParaRPr lang="en-US" altLang="zh-CN" sz="2400" b="1" dirty="0" smtClean="0">
              <a:latin typeface="华文楷体" pitchFamily="2" charset="-122"/>
              <a:ea typeface="华文楷体" pitchFamily="2" charset="-122"/>
            </a:endParaRPr>
          </a:p>
          <a:p>
            <a:endParaRPr lang="zh-CN" altLang="en-US" sz="2400" b="1" dirty="0">
              <a:solidFill>
                <a:srgbClr val="7030A0"/>
              </a:solidFill>
              <a:latin typeface="华文楷体" pitchFamily="2" charset="-122"/>
              <a:ea typeface="华文楷体" pitchFamily="2" charset="-122"/>
            </a:endParaRPr>
          </a:p>
        </p:txBody>
      </p:sp>
      <p:sp>
        <p:nvSpPr>
          <p:cNvPr id="6" name="TextBox 5"/>
          <p:cNvSpPr txBox="1"/>
          <p:nvPr/>
        </p:nvSpPr>
        <p:spPr>
          <a:xfrm>
            <a:off x="2499198" y="2083536"/>
            <a:ext cx="5430388" cy="2015936"/>
          </a:xfrm>
          <a:prstGeom prst="rect">
            <a:avLst/>
          </a:prstGeom>
          <a:noFill/>
        </p:spPr>
        <p:txBody>
          <a:bodyPr wrap="square" rtlCol="0" anchor="ctr">
            <a:spAutoFit/>
          </a:bodyPr>
          <a:lstStyle/>
          <a:p>
            <a:pPr>
              <a:lnSpc>
                <a:spcPts val="3000"/>
              </a:lnSpc>
            </a:pPr>
            <a:r>
              <a:rPr lang="zh-CN" altLang="en-US" sz="2000" b="1" dirty="0" smtClean="0">
                <a:latin typeface="华文楷体" pitchFamily="2" charset="-122"/>
                <a:ea typeface="华文楷体" pitchFamily="2" charset="-122"/>
              </a:rPr>
              <a:t>主要围绕被审计领导干部任职期间部门（学院）预算编制及执行情况，资产购买、保管及处置情况进行评价。</a:t>
            </a:r>
            <a:endParaRPr lang="en-US" altLang="zh-CN" sz="2000" b="1" dirty="0" smtClean="0">
              <a:latin typeface="华文楷体" pitchFamily="2" charset="-122"/>
              <a:ea typeface="华文楷体" pitchFamily="2" charset="-122"/>
            </a:endParaRPr>
          </a:p>
          <a:p>
            <a:pPr>
              <a:lnSpc>
                <a:spcPts val="3000"/>
              </a:lnSpc>
            </a:pPr>
            <a:r>
              <a:rPr lang="zh-CN" altLang="en-US" sz="2000" b="1" dirty="0" smtClean="0">
                <a:latin typeface="华文楷体" pitchFamily="2" charset="-122"/>
                <a:ea typeface="华文楷体" pitchFamily="2" charset="-122"/>
              </a:rPr>
              <a:t>审计资料：</a:t>
            </a:r>
            <a:r>
              <a:rPr lang="zh-CN" altLang="en-US" sz="2000" b="1" dirty="0" smtClean="0">
                <a:solidFill>
                  <a:srgbClr val="FF33CC"/>
                </a:solidFill>
                <a:latin typeface="华文楷体" pitchFamily="2" charset="-122"/>
                <a:ea typeface="华文楷体" pitchFamily="2" charset="-122"/>
              </a:rPr>
              <a:t>预算编制表、财务凭证、资产明细清单、资产自查报告</a:t>
            </a:r>
            <a:r>
              <a:rPr lang="zh-CN" altLang="en-US" sz="2000" b="1" dirty="0" smtClean="0">
                <a:latin typeface="华文楷体" pitchFamily="2" charset="-122"/>
                <a:ea typeface="华文楷体" pitchFamily="2" charset="-122"/>
              </a:rPr>
              <a:t>等。</a:t>
            </a:r>
            <a:endParaRPr lang="zh-CN" altLang="en-US" sz="2000" b="1" dirty="0">
              <a:solidFill>
                <a:srgbClr val="FF33CC"/>
              </a:solidFill>
              <a:latin typeface="华文楷体" pitchFamily="2" charset="-122"/>
              <a:ea typeface="华文楷体" pitchFamily="2" charset="-122"/>
            </a:endParaRPr>
          </a:p>
        </p:txBody>
      </p:sp>
      <p:grpSp>
        <p:nvGrpSpPr>
          <p:cNvPr id="4" name="组合 10"/>
          <p:cNvGrpSpPr/>
          <p:nvPr/>
        </p:nvGrpSpPr>
        <p:grpSpPr>
          <a:xfrm>
            <a:off x="1357290" y="4078528"/>
            <a:ext cx="928694" cy="779232"/>
            <a:chOff x="1428728" y="4007090"/>
            <a:chExt cx="1071570" cy="1007596"/>
          </a:xfrm>
        </p:grpSpPr>
        <p:pic>
          <p:nvPicPr>
            <p:cNvPr id="8" name="图片 7" descr="QQ截图20151015110856.png"/>
            <p:cNvPicPr>
              <a:picLocks noChangeAspect="1"/>
            </p:cNvPicPr>
            <p:nvPr/>
          </p:nvPicPr>
          <p:blipFill>
            <a:blip r:embed="rId4" cstate="print"/>
            <a:stretch>
              <a:fillRect/>
            </a:stretch>
          </p:blipFill>
          <p:spPr>
            <a:xfrm>
              <a:off x="1428728" y="4007090"/>
              <a:ext cx="1071570" cy="1007596"/>
            </a:xfrm>
            <a:prstGeom prst="rect">
              <a:avLst/>
            </a:prstGeom>
            <a:ln>
              <a:noFill/>
            </a:ln>
            <a:effectLst>
              <a:softEdge rad="112500"/>
            </a:effectLst>
          </p:spPr>
        </p:pic>
        <p:sp>
          <p:nvSpPr>
            <p:cNvPr id="10" name="TextBox 9"/>
            <p:cNvSpPr txBox="1"/>
            <p:nvPr/>
          </p:nvSpPr>
          <p:spPr>
            <a:xfrm>
              <a:off x="1428728" y="4071942"/>
              <a:ext cx="785818" cy="338554"/>
            </a:xfrm>
            <a:prstGeom prst="rect">
              <a:avLst/>
            </a:prstGeom>
            <a:noFill/>
          </p:spPr>
          <p:txBody>
            <a:bodyPr wrap="square" rtlCol="0">
              <a:spAutoFit/>
            </a:bodyPr>
            <a:lstStyle/>
            <a:p>
              <a:r>
                <a:rPr lang="en-US" altLang="zh-CN" sz="1600" dirty="0" smtClean="0">
                  <a:latin typeface="Malgun Gothic" pitchFamily="34" charset="-127"/>
                  <a:ea typeface="Malgun Gothic" pitchFamily="34" charset="-127"/>
                </a:rPr>
                <a:t>Tips</a:t>
              </a:r>
              <a:endParaRPr lang="zh-CN" altLang="en-US" sz="1600" dirty="0">
                <a:latin typeface="Malgun Gothic" pitchFamily="34" charset="-127"/>
                <a:ea typeface="华文彩云" pitchFamily="2" charset="-122"/>
              </a:endParaRPr>
            </a:p>
          </p:txBody>
        </p:sp>
      </p:grpSp>
      <p:grpSp>
        <p:nvGrpSpPr>
          <p:cNvPr id="5" name="组合 16"/>
          <p:cNvGrpSpPr/>
          <p:nvPr/>
        </p:nvGrpSpPr>
        <p:grpSpPr>
          <a:xfrm>
            <a:off x="1428729" y="1928802"/>
            <a:ext cx="1013487" cy="500064"/>
            <a:chOff x="1428729" y="1928802"/>
            <a:chExt cx="1013487" cy="500064"/>
          </a:xfrm>
        </p:grpSpPr>
        <p:pic>
          <p:nvPicPr>
            <p:cNvPr id="12" name="图片 11" descr="QQ截图20151015112048.png"/>
            <p:cNvPicPr>
              <a:picLocks noChangeAspect="1"/>
            </p:cNvPicPr>
            <p:nvPr/>
          </p:nvPicPr>
          <p:blipFill>
            <a:blip r:embed="rId5" cstate="print"/>
            <a:stretch>
              <a:fillRect/>
            </a:stretch>
          </p:blipFill>
          <p:spPr>
            <a:xfrm>
              <a:off x="1428729" y="1928802"/>
              <a:ext cx="642941" cy="49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等腰三角形 14"/>
            <p:cNvSpPr/>
            <p:nvPr/>
          </p:nvSpPr>
          <p:spPr>
            <a:xfrm rot="5400000">
              <a:off x="2256944" y="2243593"/>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2285983" y="4191143"/>
            <a:ext cx="6000793" cy="2400657"/>
            <a:chOff x="2285983" y="4191143"/>
            <a:chExt cx="6000793" cy="2400657"/>
          </a:xfrm>
        </p:grpSpPr>
        <p:sp>
          <p:nvSpPr>
            <p:cNvPr id="14" name="等腰三角形 13"/>
            <p:cNvSpPr/>
            <p:nvPr/>
          </p:nvSpPr>
          <p:spPr>
            <a:xfrm rot="5400000">
              <a:off x="2256944" y="4393320"/>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500298" y="4191143"/>
              <a:ext cx="5786478" cy="2400657"/>
            </a:xfrm>
            <a:prstGeom prst="rect">
              <a:avLst/>
            </a:prstGeom>
            <a:noFill/>
          </p:spPr>
          <p:txBody>
            <a:bodyPr wrap="square" rtlCol="0" anchor="ctr">
              <a:spAutoFit/>
            </a:bodyPr>
            <a:lstStyle/>
            <a:p>
              <a:pPr>
                <a:lnSpc>
                  <a:spcPts val="3000"/>
                </a:lnSpc>
              </a:pPr>
              <a:r>
                <a:rPr lang="zh-CN" altLang="en-US" sz="2000" b="1" dirty="0" smtClean="0">
                  <a:latin typeface="华文楷体" pitchFamily="2" charset="-122"/>
                  <a:ea typeface="华文楷体" pitchFamily="2" charset="-122"/>
                </a:rPr>
                <a:t>财务报销方面：</a:t>
              </a:r>
              <a:endParaRPr lang="en-US" altLang="zh-CN" sz="2000" b="1" dirty="0" smtClean="0">
                <a:latin typeface="华文楷体" pitchFamily="2" charset="-122"/>
                <a:ea typeface="华文楷体" pitchFamily="2" charset="-122"/>
              </a:endParaRPr>
            </a:p>
            <a:p>
              <a:pPr>
                <a:lnSpc>
                  <a:spcPts val="3000"/>
                </a:lnSpc>
              </a:pPr>
              <a:r>
                <a:rPr lang="zh-CN" altLang="en-US" sz="2000" b="1" dirty="0" smtClean="0">
                  <a:solidFill>
                    <a:srgbClr val="7030A0"/>
                  </a:solidFill>
                  <a:latin typeface="华文楷体" pitchFamily="2" charset="-122"/>
                  <a:ea typeface="华文楷体" pitchFamily="2" charset="-122"/>
                </a:rPr>
                <a:t>（</a:t>
              </a:r>
              <a:r>
                <a:rPr lang="en-US" altLang="zh-CN" sz="2000" b="1" dirty="0" smtClean="0">
                  <a:solidFill>
                    <a:srgbClr val="7030A0"/>
                  </a:solidFill>
                  <a:latin typeface="华文楷体" pitchFamily="2" charset="-122"/>
                  <a:ea typeface="华文楷体" pitchFamily="2" charset="-122"/>
                </a:rPr>
                <a:t>1</a:t>
              </a:r>
              <a:r>
                <a:rPr lang="zh-CN" altLang="en-US" sz="2000" b="1" dirty="0" smtClean="0">
                  <a:solidFill>
                    <a:srgbClr val="7030A0"/>
                  </a:solidFill>
                  <a:latin typeface="华文楷体" pitchFamily="2" charset="-122"/>
                  <a:ea typeface="华文楷体" pitchFamily="2" charset="-122"/>
                </a:rPr>
                <a:t>）办公费、复印费、图文制作费等费用报销超过规定限额是否未附购物清单（真实性？）；</a:t>
              </a:r>
              <a:endParaRPr lang="en-US" altLang="zh-CN" sz="2000" b="1" dirty="0" smtClean="0">
                <a:solidFill>
                  <a:srgbClr val="7030A0"/>
                </a:solidFill>
                <a:latin typeface="华文楷体" pitchFamily="2" charset="-122"/>
                <a:ea typeface="华文楷体" pitchFamily="2" charset="-122"/>
              </a:endParaRPr>
            </a:p>
            <a:p>
              <a:pPr>
                <a:lnSpc>
                  <a:spcPts val="3000"/>
                </a:lnSpc>
              </a:pPr>
              <a:r>
                <a:rPr lang="zh-CN" altLang="en-US" sz="2000" b="1" dirty="0" smtClean="0">
                  <a:solidFill>
                    <a:srgbClr val="7030A0"/>
                  </a:solidFill>
                  <a:latin typeface="华文楷体" pitchFamily="2" charset="-122"/>
                  <a:ea typeface="华文楷体" pitchFamily="2" charset="-122"/>
                </a:rPr>
                <a:t>（</a:t>
              </a:r>
              <a:r>
                <a:rPr lang="en-US" altLang="zh-CN" sz="2000" b="1" dirty="0" smtClean="0">
                  <a:solidFill>
                    <a:srgbClr val="7030A0"/>
                  </a:solidFill>
                  <a:latin typeface="华文楷体" pitchFamily="2" charset="-122"/>
                  <a:ea typeface="华文楷体" pitchFamily="2" charset="-122"/>
                </a:rPr>
                <a:t>2</a:t>
              </a:r>
              <a:r>
                <a:rPr lang="zh-CN" altLang="en-US" sz="2000" b="1" dirty="0" smtClean="0">
                  <a:solidFill>
                    <a:srgbClr val="7030A0"/>
                  </a:solidFill>
                  <a:latin typeface="华文楷体" pitchFamily="2" charset="-122"/>
                  <a:ea typeface="华文楷体" pitchFamily="2" charset="-122"/>
                </a:rPr>
                <a:t>）是否存在化整为零、规避审批的情况；</a:t>
              </a:r>
              <a:endParaRPr lang="en-US" altLang="zh-CN" sz="2000" b="1" dirty="0" smtClean="0">
                <a:solidFill>
                  <a:srgbClr val="7030A0"/>
                </a:solidFill>
                <a:latin typeface="华文楷体" pitchFamily="2" charset="-122"/>
                <a:ea typeface="华文楷体" pitchFamily="2" charset="-122"/>
              </a:endParaRPr>
            </a:p>
            <a:p>
              <a:pPr>
                <a:lnSpc>
                  <a:spcPts val="3000"/>
                </a:lnSpc>
              </a:pPr>
              <a:r>
                <a:rPr lang="zh-CN" altLang="en-US" sz="2000" b="1" dirty="0" smtClean="0">
                  <a:solidFill>
                    <a:srgbClr val="7030A0"/>
                  </a:solidFill>
                  <a:latin typeface="华文楷体" pitchFamily="2" charset="-122"/>
                  <a:ea typeface="华文楷体" pitchFamily="2" charset="-122"/>
                </a:rPr>
                <a:t>（</a:t>
              </a:r>
              <a:r>
                <a:rPr lang="en-US" altLang="zh-CN" sz="2000" b="1" dirty="0" smtClean="0">
                  <a:solidFill>
                    <a:srgbClr val="7030A0"/>
                  </a:solidFill>
                  <a:latin typeface="华文楷体" pitchFamily="2" charset="-122"/>
                  <a:ea typeface="华文楷体" pitchFamily="2" charset="-122"/>
                </a:rPr>
                <a:t>3</a:t>
              </a:r>
              <a:r>
                <a:rPr lang="zh-CN" altLang="en-US" sz="2000" b="1" dirty="0" smtClean="0">
                  <a:solidFill>
                    <a:srgbClr val="7030A0"/>
                  </a:solidFill>
                  <a:latin typeface="华文楷体" pitchFamily="2" charset="-122"/>
                  <a:ea typeface="华文楷体" pitchFamily="2" charset="-122"/>
                </a:rPr>
                <a:t>）涉及到奖品等物品发放的，有无签收清单。</a:t>
              </a:r>
              <a:endParaRPr lang="en-US" altLang="zh-CN" sz="2000" b="1" dirty="0" smtClean="0">
                <a:solidFill>
                  <a:srgbClr val="7030A0"/>
                </a:solidFill>
                <a:latin typeface="华文楷体" pitchFamily="2" charset="-122"/>
                <a:ea typeface="华文楷体" pitchFamily="2" charset="-122"/>
              </a:endParaRPr>
            </a:p>
            <a:p>
              <a:pPr>
                <a:lnSpc>
                  <a:spcPts val="3000"/>
                </a:lnSpc>
              </a:pPr>
              <a:endParaRPr lang="zh-CN" altLang="en-US" sz="2000" b="1" dirty="0">
                <a:latin typeface="华文楷体" pitchFamily="2" charset="-122"/>
                <a:ea typeface="华文楷体" pitchFamily="2" charset="-122"/>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5" presetClass="emph" presetSubtype="0" repeatCount="indefinite" fill="hold" nodeType="afterEffect">
                                  <p:stCondLst>
                                    <p:cond delay="0"/>
                                  </p:stCondLst>
                                  <p:childTnLst>
                                    <p:anim calcmode="discrete" valueType="str">
                                      <p:cBhvr>
                                        <p:cTn id="11" dur="2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ox(in)">
                                      <p:cBhvr>
                                        <p:cTn id="1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QQ截图20151019155058.png"/>
          <p:cNvPicPr>
            <a:picLocks noChangeAspect="1"/>
          </p:cNvPicPr>
          <p:nvPr/>
        </p:nvPicPr>
        <p:blipFill>
          <a:blip r:embed="rId2" cstate="print"/>
          <a:stretch>
            <a:fillRect/>
          </a:stretch>
        </p:blipFill>
        <p:spPr>
          <a:xfrm>
            <a:off x="0" y="0"/>
            <a:ext cx="9144000" cy="6858000"/>
          </a:xfrm>
          <a:prstGeom prst="rect">
            <a:avLst/>
          </a:prstGeom>
        </p:spPr>
      </p:pic>
      <p:sp>
        <p:nvSpPr>
          <p:cNvPr id="3" name="内容占位符 2"/>
          <p:cNvSpPr>
            <a:spLocks noGrp="1"/>
          </p:cNvSpPr>
          <p:nvPr>
            <p:ph idx="1"/>
          </p:nvPr>
        </p:nvSpPr>
        <p:spPr>
          <a:xfrm>
            <a:off x="791590" y="571480"/>
            <a:ext cx="6995120" cy="720079"/>
          </a:xfrm>
        </p:spPr>
        <p:txBody>
          <a:bodyPr/>
          <a:lstStyle/>
          <a:p>
            <a:pPr>
              <a:buNone/>
            </a:pPr>
            <a:r>
              <a:rPr lang="zh-CN" altLang="en-US" b="1" dirty="0" smtClean="0">
                <a:latin typeface="华文楷体" pitchFamily="2" charset="-122"/>
                <a:ea typeface="华文楷体" pitchFamily="2" charset="-122"/>
              </a:rPr>
              <a:t>三、经济责任审计具体工作内容</a:t>
            </a:r>
          </a:p>
          <a:p>
            <a:pPr>
              <a:buNone/>
            </a:pPr>
            <a:endParaRPr lang="en-US" altLang="zh-CN" b="1" dirty="0" smtClean="0">
              <a:effectLst>
                <a:glow rad="101600">
                  <a:schemeClr val="accent1">
                    <a:satMod val="175000"/>
                    <a:alpha val="40000"/>
                  </a:schemeClr>
                </a:glow>
              </a:effectLst>
              <a:latin typeface="楷体_GB2312" pitchFamily="49" charset="-122"/>
              <a:ea typeface="楷体_GB2312" pitchFamily="49" charset="-122"/>
            </a:endParaRPr>
          </a:p>
        </p:txBody>
      </p:sp>
      <p:sp>
        <p:nvSpPr>
          <p:cNvPr id="9" name="TextBox 8">
            <a:hlinkClick r:id="rId3" action="ppaction://hlinkfile"/>
          </p:cNvPr>
          <p:cNvSpPr txBox="1"/>
          <p:nvPr/>
        </p:nvSpPr>
        <p:spPr>
          <a:xfrm>
            <a:off x="1142976" y="1357298"/>
            <a:ext cx="5430388" cy="1200329"/>
          </a:xfrm>
          <a:prstGeom prst="rect">
            <a:avLst/>
          </a:prstGeom>
          <a:noFill/>
        </p:spPr>
        <p:txBody>
          <a:bodyPr wrap="square" rtlCol="0" anchor="ctr">
            <a:spAutoFit/>
          </a:bodyPr>
          <a:lstStyle/>
          <a:p>
            <a:r>
              <a:rPr lang="zh-CN" altLang="en-US" sz="2400" b="1" dirty="0" smtClean="0">
                <a:latin typeface="华文楷体" pitchFamily="2" charset="-122"/>
                <a:ea typeface="华文楷体" pitchFamily="2" charset="-122"/>
              </a:rPr>
              <a:t>（四）财务收支及资产质量情况</a:t>
            </a:r>
            <a:endParaRPr lang="en-US" altLang="zh-CN" sz="2400" b="1" dirty="0" smtClean="0">
              <a:latin typeface="华文楷体" pitchFamily="2" charset="-122"/>
              <a:ea typeface="华文楷体" pitchFamily="2" charset="-122"/>
            </a:endParaRPr>
          </a:p>
          <a:p>
            <a:endParaRPr lang="en-US" altLang="zh-CN" sz="2400" b="1" dirty="0" smtClean="0">
              <a:latin typeface="华文楷体" pitchFamily="2" charset="-122"/>
              <a:ea typeface="华文楷体" pitchFamily="2" charset="-122"/>
            </a:endParaRPr>
          </a:p>
          <a:p>
            <a:endParaRPr lang="zh-CN" altLang="en-US" sz="2400" b="1" dirty="0">
              <a:solidFill>
                <a:srgbClr val="7030A0"/>
              </a:solidFill>
              <a:latin typeface="华文楷体" pitchFamily="2" charset="-122"/>
              <a:ea typeface="华文楷体" pitchFamily="2" charset="-122"/>
            </a:endParaRPr>
          </a:p>
        </p:txBody>
      </p:sp>
      <p:grpSp>
        <p:nvGrpSpPr>
          <p:cNvPr id="4" name="组合 10"/>
          <p:cNvGrpSpPr/>
          <p:nvPr/>
        </p:nvGrpSpPr>
        <p:grpSpPr>
          <a:xfrm>
            <a:off x="1357290" y="1857364"/>
            <a:ext cx="928694" cy="779232"/>
            <a:chOff x="1428728" y="4007090"/>
            <a:chExt cx="1071570" cy="1007596"/>
          </a:xfrm>
        </p:grpSpPr>
        <p:pic>
          <p:nvPicPr>
            <p:cNvPr id="8" name="图片 7" descr="QQ截图20151015110856.png"/>
            <p:cNvPicPr>
              <a:picLocks noChangeAspect="1"/>
            </p:cNvPicPr>
            <p:nvPr/>
          </p:nvPicPr>
          <p:blipFill>
            <a:blip r:embed="rId4" cstate="print"/>
            <a:stretch>
              <a:fillRect/>
            </a:stretch>
          </p:blipFill>
          <p:spPr>
            <a:xfrm>
              <a:off x="1428728" y="4007090"/>
              <a:ext cx="1071570" cy="1007596"/>
            </a:xfrm>
            <a:prstGeom prst="rect">
              <a:avLst/>
            </a:prstGeom>
            <a:ln>
              <a:noFill/>
            </a:ln>
            <a:effectLst>
              <a:softEdge rad="112500"/>
            </a:effectLst>
          </p:spPr>
        </p:pic>
        <p:sp>
          <p:nvSpPr>
            <p:cNvPr id="10" name="TextBox 9"/>
            <p:cNvSpPr txBox="1"/>
            <p:nvPr/>
          </p:nvSpPr>
          <p:spPr>
            <a:xfrm>
              <a:off x="1428728" y="4071942"/>
              <a:ext cx="785818" cy="338554"/>
            </a:xfrm>
            <a:prstGeom prst="rect">
              <a:avLst/>
            </a:prstGeom>
            <a:noFill/>
          </p:spPr>
          <p:txBody>
            <a:bodyPr wrap="square" rtlCol="0">
              <a:spAutoFit/>
            </a:bodyPr>
            <a:lstStyle/>
            <a:p>
              <a:r>
                <a:rPr lang="en-US" altLang="zh-CN" sz="1600" dirty="0" smtClean="0">
                  <a:latin typeface="Malgun Gothic" pitchFamily="34" charset="-127"/>
                  <a:ea typeface="Malgun Gothic" pitchFamily="34" charset="-127"/>
                </a:rPr>
                <a:t>Tips</a:t>
              </a:r>
              <a:endParaRPr lang="zh-CN" altLang="en-US" sz="1600" dirty="0">
                <a:latin typeface="Malgun Gothic" pitchFamily="34" charset="-127"/>
                <a:ea typeface="华文彩云" pitchFamily="2" charset="-122"/>
              </a:endParaRPr>
            </a:p>
          </p:txBody>
        </p:sp>
      </p:grpSp>
      <p:grpSp>
        <p:nvGrpSpPr>
          <p:cNvPr id="20" name="组合 19"/>
          <p:cNvGrpSpPr/>
          <p:nvPr/>
        </p:nvGrpSpPr>
        <p:grpSpPr>
          <a:xfrm>
            <a:off x="2285983" y="1989128"/>
            <a:ext cx="6000793" cy="2015936"/>
            <a:chOff x="2285983" y="1989128"/>
            <a:chExt cx="6000793" cy="2015936"/>
          </a:xfrm>
        </p:grpSpPr>
        <p:sp>
          <p:nvSpPr>
            <p:cNvPr id="14" name="等腰三角形 13"/>
            <p:cNvSpPr/>
            <p:nvPr/>
          </p:nvSpPr>
          <p:spPr>
            <a:xfrm rot="5400000">
              <a:off x="2256944" y="2172156"/>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500298" y="1989128"/>
              <a:ext cx="5786478" cy="2015936"/>
            </a:xfrm>
            <a:prstGeom prst="rect">
              <a:avLst/>
            </a:prstGeom>
            <a:noFill/>
          </p:spPr>
          <p:txBody>
            <a:bodyPr wrap="square" rtlCol="0" anchor="ctr">
              <a:spAutoFit/>
            </a:bodyPr>
            <a:lstStyle/>
            <a:p>
              <a:pPr>
                <a:lnSpc>
                  <a:spcPts val="3000"/>
                </a:lnSpc>
              </a:pPr>
              <a:r>
                <a:rPr lang="zh-CN" altLang="en-US" sz="2000" b="1" dirty="0" smtClean="0">
                  <a:latin typeface="华文楷体" pitchFamily="2" charset="-122"/>
                  <a:ea typeface="华文楷体" pitchFamily="2" charset="-122"/>
                </a:rPr>
                <a:t>资产管理方面：</a:t>
              </a:r>
              <a:endParaRPr lang="en-US" altLang="zh-CN" sz="2000" b="1" dirty="0" smtClean="0">
                <a:latin typeface="华文楷体" pitchFamily="2" charset="-122"/>
                <a:ea typeface="华文楷体" pitchFamily="2" charset="-122"/>
              </a:endParaRPr>
            </a:p>
            <a:p>
              <a:pPr>
                <a:lnSpc>
                  <a:spcPts val="3000"/>
                </a:lnSpc>
              </a:pPr>
              <a:r>
                <a:rPr lang="zh-CN" altLang="en-US" sz="2000" b="1" dirty="0" smtClean="0">
                  <a:solidFill>
                    <a:srgbClr val="7030A0"/>
                  </a:solidFill>
                  <a:latin typeface="华文楷体" pitchFamily="2" charset="-122"/>
                  <a:ea typeface="华文楷体" pitchFamily="2" charset="-122"/>
                </a:rPr>
                <a:t>（</a:t>
              </a:r>
              <a:r>
                <a:rPr lang="en-US" altLang="zh-CN" sz="2000" b="1" dirty="0" smtClean="0">
                  <a:solidFill>
                    <a:srgbClr val="7030A0"/>
                  </a:solidFill>
                  <a:latin typeface="华文楷体" pitchFamily="2" charset="-122"/>
                  <a:ea typeface="华文楷体" pitchFamily="2" charset="-122"/>
                </a:rPr>
                <a:t>1</a:t>
              </a:r>
              <a:r>
                <a:rPr lang="zh-CN" altLang="en-US" sz="2000" b="1" dirty="0" smtClean="0">
                  <a:solidFill>
                    <a:srgbClr val="7030A0"/>
                  </a:solidFill>
                  <a:latin typeface="华文楷体" pitchFamily="2" charset="-122"/>
                  <a:ea typeface="华文楷体" pitchFamily="2" charset="-122"/>
                </a:rPr>
                <a:t>）资产管理不重视；</a:t>
              </a:r>
              <a:endParaRPr lang="en-US" altLang="zh-CN" sz="2000" b="1" dirty="0" smtClean="0">
                <a:solidFill>
                  <a:srgbClr val="7030A0"/>
                </a:solidFill>
                <a:latin typeface="华文楷体" pitchFamily="2" charset="-122"/>
                <a:ea typeface="华文楷体" pitchFamily="2" charset="-122"/>
              </a:endParaRPr>
            </a:p>
            <a:p>
              <a:pPr>
                <a:lnSpc>
                  <a:spcPts val="3000"/>
                </a:lnSpc>
              </a:pPr>
              <a:r>
                <a:rPr lang="zh-CN" altLang="en-US" sz="2000" b="1" dirty="0" smtClean="0">
                  <a:solidFill>
                    <a:srgbClr val="7030A0"/>
                  </a:solidFill>
                  <a:latin typeface="华文楷体" pitchFamily="2" charset="-122"/>
                  <a:ea typeface="华文楷体" pitchFamily="2" charset="-122"/>
                </a:rPr>
                <a:t>（</a:t>
              </a:r>
              <a:r>
                <a:rPr lang="en-US" altLang="zh-CN" sz="2000" b="1" dirty="0" smtClean="0">
                  <a:solidFill>
                    <a:srgbClr val="7030A0"/>
                  </a:solidFill>
                  <a:latin typeface="华文楷体" pitchFamily="2" charset="-122"/>
                  <a:ea typeface="华文楷体" pitchFamily="2" charset="-122"/>
                </a:rPr>
                <a:t>2</a:t>
              </a:r>
              <a:r>
                <a:rPr lang="zh-CN" altLang="en-US" sz="2000" b="1" dirty="0" smtClean="0">
                  <a:solidFill>
                    <a:srgbClr val="7030A0"/>
                  </a:solidFill>
                  <a:latin typeface="华文楷体" pitchFamily="2" charset="-122"/>
                  <a:ea typeface="华文楷体" pitchFamily="2" charset="-122"/>
                </a:rPr>
                <a:t>）超标准配置；</a:t>
              </a:r>
              <a:endParaRPr lang="en-US" altLang="zh-CN" sz="2000" b="1" dirty="0" smtClean="0">
                <a:solidFill>
                  <a:srgbClr val="7030A0"/>
                </a:solidFill>
                <a:latin typeface="华文楷体" pitchFamily="2" charset="-122"/>
                <a:ea typeface="华文楷体" pitchFamily="2" charset="-122"/>
              </a:endParaRPr>
            </a:p>
            <a:p>
              <a:pPr>
                <a:lnSpc>
                  <a:spcPts val="3000"/>
                </a:lnSpc>
              </a:pPr>
              <a:r>
                <a:rPr lang="zh-CN" altLang="en-US" sz="2000" b="1" dirty="0" smtClean="0">
                  <a:solidFill>
                    <a:srgbClr val="7030A0"/>
                  </a:solidFill>
                  <a:latin typeface="华文楷体" pitchFamily="2" charset="-122"/>
                  <a:ea typeface="华文楷体" pitchFamily="2" charset="-122"/>
                </a:rPr>
                <a:t>（</a:t>
              </a:r>
              <a:r>
                <a:rPr lang="en-US" altLang="zh-CN" sz="2000" b="1" dirty="0" smtClean="0">
                  <a:solidFill>
                    <a:srgbClr val="7030A0"/>
                  </a:solidFill>
                  <a:latin typeface="华文楷体" pitchFamily="2" charset="-122"/>
                  <a:ea typeface="华文楷体" pitchFamily="2" charset="-122"/>
                </a:rPr>
                <a:t>3</a:t>
              </a:r>
              <a:r>
                <a:rPr lang="zh-CN" altLang="en-US" sz="2000" b="1" dirty="0" smtClean="0">
                  <a:solidFill>
                    <a:srgbClr val="7030A0"/>
                  </a:solidFill>
                  <a:latin typeface="华文楷体" pitchFamily="2" charset="-122"/>
                  <a:ea typeface="华文楷体" pitchFamily="2" charset="-122"/>
                </a:rPr>
                <a:t>）资产使用人与保管人严重脱节；</a:t>
              </a:r>
              <a:endParaRPr lang="en-US" altLang="zh-CN" sz="2000" b="1" dirty="0" smtClean="0">
                <a:solidFill>
                  <a:srgbClr val="7030A0"/>
                </a:solidFill>
                <a:latin typeface="华文楷体" pitchFamily="2" charset="-122"/>
                <a:ea typeface="华文楷体" pitchFamily="2" charset="-122"/>
              </a:endParaRPr>
            </a:p>
            <a:p>
              <a:pPr>
                <a:lnSpc>
                  <a:spcPts val="3000"/>
                </a:lnSpc>
              </a:pPr>
              <a:endParaRPr lang="zh-CN" altLang="en-US" sz="2000" b="1" dirty="0">
                <a:latin typeface="华文楷体" pitchFamily="2" charset="-122"/>
                <a:ea typeface="华文楷体" pitchFamily="2" charset="-122"/>
              </a:endParaRPr>
            </a:p>
          </p:txBody>
        </p:sp>
      </p:grpSp>
      <p:grpSp>
        <p:nvGrpSpPr>
          <p:cNvPr id="16" name="组合 22"/>
          <p:cNvGrpSpPr/>
          <p:nvPr/>
        </p:nvGrpSpPr>
        <p:grpSpPr>
          <a:xfrm>
            <a:off x="2356322" y="4077072"/>
            <a:ext cx="5930454" cy="400110"/>
            <a:chOff x="2285984" y="4457650"/>
            <a:chExt cx="5644702" cy="400110"/>
          </a:xfrm>
        </p:grpSpPr>
        <p:sp>
          <p:nvSpPr>
            <p:cNvPr id="17" name="等腰三角形 16"/>
            <p:cNvSpPr/>
            <p:nvPr/>
          </p:nvSpPr>
          <p:spPr>
            <a:xfrm rot="5400000">
              <a:off x="2281563" y="4576431"/>
              <a:ext cx="214312" cy="205470"/>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2500298" y="4457650"/>
              <a:ext cx="5430388" cy="400110"/>
            </a:xfrm>
            <a:prstGeom prst="rect">
              <a:avLst/>
            </a:prstGeom>
            <a:noFill/>
          </p:spPr>
          <p:txBody>
            <a:bodyPr wrap="square" rtlCol="0" anchor="ctr">
              <a:spAutoFit/>
            </a:bodyPr>
            <a:lstStyle/>
            <a:p>
              <a:r>
                <a:rPr lang="zh-CN" altLang="en-US" sz="2000" b="1" dirty="0" smtClean="0">
                  <a:latin typeface="华文楷体" pitchFamily="2" charset="-122"/>
                  <a:ea typeface="华文楷体" pitchFamily="2" charset="-122"/>
                </a:rPr>
                <a:t>低值品管理尚未引起注意</a:t>
              </a:r>
              <a:endParaRPr lang="en-US" altLang="zh-CN" sz="2000" b="1" dirty="0" smtClean="0">
                <a:latin typeface="华文楷体" pitchFamily="2" charset="-122"/>
                <a:ea typeface="华文楷体" pitchFamily="2" charset="-122"/>
              </a:endParaRPr>
            </a:p>
          </p:txBody>
        </p:sp>
      </p:grpSp>
      <p:pic>
        <p:nvPicPr>
          <p:cNvPr id="15" name="图片 14" descr="QQ截图20151014174156.png"/>
          <p:cNvPicPr>
            <a:picLocks noChangeAspect="1"/>
          </p:cNvPicPr>
          <p:nvPr/>
        </p:nvPicPr>
        <p:blipFill>
          <a:blip r:embed="rId5" cstate="print">
            <a:grayscl/>
          </a:blip>
          <a:stretch>
            <a:fillRect/>
          </a:stretch>
        </p:blipFill>
        <p:spPr>
          <a:xfrm>
            <a:off x="7572396" y="5773465"/>
            <a:ext cx="1393007" cy="101309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35" presetClass="emph" presetSubtype="0" repeatCount="indefinite" fill="hold" nodeType="afterEffect">
                                  <p:stCondLst>
                                    <p:cond delay="0"/>
                                  </p:stCondLst>
                                  <p:childTnLst>
                                    <p:anim calcmode="discrete" valueType="str">
                                      <p:cBhvr>
                                        <p:cTn id="11" dur="2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ox(in)">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ox(in)">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QQ截图20151019155058.png"/>
          <p:cNvPicPr>
            <a:picLocks noChangeAspect="1"/>
          </p:cNvPicPr>
          <p:nvPr/>
        </p:nvPicPr>
        <p:blipFill>
          <a:blip r:embed="rId2" cstate="print"/>
          <a:stretch>
            <a:fillRect/>
          </a:stretch>
        </p:blipFill>
        <p:spPr>
          <a:xfrm>
            <a:off x="0" y="0"/>
            <a:ext cx="9144000" cy="6858000"/>
          </a:xfrm>
          <a:prstGeom prst="rect">
            <a:avLst/>
          </a:prstGeom>
        </p:spPr>
      </p:pic>
      <p:sp>
        <p:nvSpPr>
          <p:cNvPr id="3" name="内容占位符 2"/>
          <p:cNvSpPr>
            <a:spLocks noGrp="1"/>
          </p:cNvSpPr>
          <p:nvPr>
            <p:ph idx="1"/>
          </p:nvPr>
        </p:nvSpPr>
        <p:spPr>
          <a:xfrm>
            <a:off x="791590" y="571480"/>
            <a:ext cx="6995120" cy="720079"/>
          </a:xfrm>
        </p:spPr>
        <p:txBody>
          <a:bodyPr/>
          <a:lstStyle/>
          <a:p>
            <a:pPr>
              <a:buNone/>
            </a:pPr>
            <a:r>
              <a:rPr lang="zh-CN" altLang="en-US" b="1" dirty="0" smtClean="0">
                <a:latin typeface="华文楷体" pitchFamily="2" charset="-122"/>
                <a:ea typeface="华文楷体" pitchFamily="2" charset="-122"/>
              </a:rPr>
              <a:t>三、经济责任审计具体工作内容</a:t>
            </a:r>
          </a:p>
          <a:p>
            <a:pPr>
              <a:buNone/>
            </a:pPr>
            <a:endParaRPr lang="en-US" altLang="zh-CN" b="1" dirty="0" smtClean="0">
              <a:effectLst>
                <a:glow rad="101600">
                  <a:schemeClr val="accent1">
                    <a:satMod val="175000"/>
                    <a:alpha val="40000"/>
                  </a:schemeClr>
                </a:glow>
              </a:effectLst>
              <a:latin typeface="楷体_GB2312" pitchFamily="49" charset="-122"/>
              <a:ea typeface="楷体_GB2312" pitchFamily="49" charset="-122"/>
            </a:endParaRPr>
          </a:p>
        </p:txBody>
      </p:sp>
      <p:sp>
        <p:nvSpPr>
          <p:cNvPr id="9" name="TextBox 8">
            <a:hlinkClick r:id="rId3" action="ppaction://hlinkfile"/>
          </p:cNvPr>
          <p:cNvSpPr txBox="1"/>
          <p:nvPr/>
        </p:nvSpPr>
        <p:spPr>
          <a:xfrm>
            <a:off x="1142976" y="1357298"/>
            <a:ext cx="5430388" cy="1200329"/>
          </a:xfrm>
          <a:prstGeom prst="rect">
            <a:avLst/>
          </a:prstGeom>
          <a:noFill/>
        </p:spPr>
        <p:txBody>
          <a:bodyPr wrap="square" rtlCol="0" anchor="ctr">
            <a:spAutoFit/>
          </a:bodyPr>
          <a:lstStyle/>
          <a:p>
            <a:r>
              <a:rPr lang="zh-CN" altLang="en-US" sz="2400" b="1" dirty="0" smtClean="0">
                <a:latin typeface="华文楷体" pitchFamily="2" charset="-122"/>
                <a:ea typeface="华文楷体" pitchFamily="2" charset="-122"/>
              </a:rPr>
              <a:t>（五）内部管理状况</a:t>
            </a:r>
            <a:endParaRPr lang="en-US" altLang="zh-CN" sz="2400" b="1" dirty="0" smtClean="0">
              <a:latin typeface="华文楷体" pitchFamily="2" charset="-122"/>
              <a:ea typeface="华文楷体" pitchFamily="2" charset="-122"/>
            </a:endParaRPr>
          </a:p>
          <a:p>
            <a:endParaRPr lang="en-US" altLang="zh-CN" sz="2400" b="1" dirty="0" smtClean="0">
              <a:latin typeface="华文楷体" pitchFamily="2" charset="-122"/>
              <a:ea typeface="华文楷体" pitchFamily="2" charset="-122"/>
            </a:endParaRPr>
          </a:p>
          <a:p>
            <a:endParaRPr lang="zh-CN" altLang="en-US" sz="2400" b="1" dirty="0">
              <a:solidFill>
                <a:srgbClr val="7030A0"/>
              </a:solidFill>
              <a:latin typeface="华文楷体" pitchFamily="2" charset="-122"/>
              <a:ea typeface="华文楷体" pitchFamily="2" charset="-122"/>
            </a:endParaRPr>
          </a:p>
        </p:txBody>
      </p:sp>
      <p:sp>
        <p:nvSpPr>
          <p:cNvPr id="6" name="TextBox 5"/>
          <p:cNvSpPr txBox="1"/>
          <p:nvPr/>
        </p:nvSpPr>
        <p:spPr>
          <a:xfrm>
            <a:off x="2499198" y="2060848"/>
            <a:ext cx="5430388" cy="1631216"/>
          </a:xfrm>
          <a:prstGeom prst="rect">
            <a:avLst/>
          </a:prstGeom>
          <a:noFill/>
        </p:spPr>
        <p:txBody>
          <a:bodyPr wrap="square" rtlCol="0" anchor="ctr">
            <a:spAutoFit/>
          </a:bodyPr>
          <a:lstStyle/>
          <a:p>
            <a:pPr>
              <a:lnSpc>
                <a:spcPts val="3000"/>
              </a:lnSpc>
            </a:pPr>
            <a:r>
              <a:rPr lang="zh-CN" altLang="en-US" sz="2000" b="1" dirty="0" smtClean="0">
                <a:latin typeface="华文楷体" pitchFamily="2" charset="-122"/>
                <a:ea typeface="华文楷体" pitchFamily="2" charset="-122"/>
              </a:rPr>
              <a:t>主要围绕被审计领导干部任职期间部门（学院）内部业务活动管理制度的健全性及制度执行的有效性进行评价。</a:t>
            </a:r>
            <a:endParaRPr lang="en-US" altLang="zh-CN" sz="2000" b="1" dirty="0" smtClean="0">
              <a:latin typeface="华文楷体" pitchFamily="2" charset="-122"/>
              <a:ea typeface="华文楷体" pitchFamily="2" charset="-122"/>
            </a:endParaRPr>
          </a:p>
          <a:p>
            <a:pPr>
              <a:lnSpc>
                <a:spcPts val="3000"/>
              </a:lnSpc>
            </a:pPr>
            <a:r>
              <a:rPr lang="zh-CN" altLang="en-US" sz="2000" b="1" dirty="0" smtClean="0">
                <a:latin typeface="华文楷体" pitchFamily="2" charset="-122"/>
                <a:ea typeface="华文楷体" pitchFamily="2" charset="-122"/>
              </a:rPr>
              <a:t>审计资料：</a:t>
            </a:r>
            <a:r>
              <a:rPr lang="zh-CN" altLang="en-US" sz="2000" b="1" dirty="0" smtClean="0">
                <a:solidFill>
                  <a:srgbClr val="FF33CC"/>
                </a:solidFill>
                <a:latin typeface="华文楷体" pitchFamily="2" charset="-122"/>
                <a:ea typeface="华文楷体" pitchFamily="2" charset="-122"/>
              </a:rPr>
              <a:t>内部管理制度</a:t>
            </a:r>
            <a:r>
              <a:rPr lang="zh-CN" altLang="en-US" sz="2000" b="1" dirty="0" smtClean="0">
                <a:latin typeface="华文楷体" pitchFamily="2" charset="-122"/>
                <a:ea typeface="华文楷体" pitchFamily="2" charset="-122"/>
              </a:rPr>
              <a:t>等。</a:t>
            </a:r>
            <a:endParaRPr lang="zh-CN" altLang="en-US" sz="2000" b="1" dirty="0">
              <a:solidFill>
                <a:srgbClr val="FF33CC"/>
              </a:solidFill>
              <a:latin typeface="华文楷体" pitchFamily="2" charset="-122"/>
              <a:ea typeface="华文楷体" pitchFamily="2" charset="-122"/>
            </a:endParaRPr>
          </a:p>
        </p:txBody>
      </p:sp>
      <p:grpSp>
        <p:nvGrpSpPr>
          <p:cNvPr id="4" name="组合 10"/>
          <p:cNvGrpSpPr/>
          <p:nvPr/>
        </p:nvGrpSpPr>
        <p:grpSpPr>
          <a:xfrm>
            <a:off x="1357290" y="4149966"/>
            <a:ext cx="928694" cy="779232"/>
            <a:chOff x="1428728" y="4007090"/>
            <a:chExt cx="1071570" cy="1007596"/>
          </a:xfrm>
        </p:grpSpPr>
        <p:pic>
          <p:nvPicPr>
            <p:cNvPr id="8" name="图片 7" descr="QQ截图20151015110856.png"/>
            <p:cNvPicPr>
              <a:picLocks noChangeAspect="1"/>
            </p:cNvPicPr>
            <p:nvPr/>
          </p:nvPicPr>
          <p:blipFill>
            <a:blip r:embed="rId4" cstate="print"/>
            <a:stretch>
              <a:fillRect/>
            </a:stretch>
          </p:blipFill>
          <p:spPr>
            <a:xfrm>
              <a:off x="1428728" y="4007090"/>
              <a:ext cx="1071570" cy="1007596"/>
            </a:xfrm>
            <a:prstGeom prst="rect">
              <a:avLst/>
            </a:prstGeom>
            <a:ln>
              <a:noFill/>
            </a:ln>
            <a:effectLst>
              <a:softEdge rad="112500"/>
            </a:effectLst>
          </p:spPr>
        </p:pic>
        <p:sp>
          <p:nvSpPr>
            <p:cNvPr id="10" name="TextBox 9"/>
            <p:cNvSpPr txBox="1"/>
            <p:nvPr/>
          </p:nvSpPr>
          <p:spPr>
            <a:xfrm>
              <a:off x="1428728" y="4071942"/>
              <a:ext cx="785818" cy="338554"/>
            </a:xfrm>
            <a:prstGeom prst="rect">
              <a:avLst/>
            </a:prstGeom>
            <a:noFill/>
          </p:spPr>
          <p:txBody>
            <a:bodyPr wrap="square" rtlCol="0">
              <a:spAutoFit/>
            </a:bodyPr>
            <a:lstStyle/>
            <a:p>
              <a:r>
                <a:rPr lang="en-US" altLang="zh-CN" sz="1600" dirty="0" smtClean="0">
                  <a:latin typeface="Malgun Gothic" pitchFamily="34" charset="-127"/>
                  <a:ea typeface="Malgun Gothic" pitchFamily="34" charset="-127"/>
                </a:rPr>
                <a:t>Tips</a:t>
              </a:r>
              <a:endParaRPr lang="zh-CN" altLang="en-US" sz="1600" dirty="0">
                <a:latin typeface="Malgun Gothic" pitchFamily="34" charset="-127"/>
                <a:ea typeface="华文彩云" pitchFamily="2" charset="-122"/>
              </a:endParaRPr>
            </a:p>
          </p:txBody>
        </p:sp>
      </p:grpSp>
      <p:grpSp>
        <p:nvGrpSpPr>
          <p:cNvPr id="5" name="组合 16"/>
          <p:cNvGrpSpPr/>
          <p:nvPr/>
        </p:nvGrpSpPr>
        <p:grpSpPr>
          <a:xfrm>
            <a:off x="1428729" y="1928802"/>
            <a:ext cx="1013487" cy="500064"/>
            <a:chOff x="1428729" y="1928802"/>
            <a:chExt cx="1013487" cy="500064"/>
          </a:xfrm>
        </p:grpSpPr>
        <p:pic>
          <p:nvPicPr>
            <p:cNvPr id="12" name="图片 11" descr="QQ截图20151015112048.png"/>
            <p:cNvPicPr>
              <a:picLocks noChangeAspect="1"/>
            </p:cNvPicPr>
            <p:nvPr/>
          </p:nvPicPr>
          <p:blipFill>
            <a:blip r:embed="rId5" cstate="print"/>
            <a:stretch>
              <a:fillRect/>
            </a:stretch>
          </p:blipFill>
          <p:spPr>
            <a:xfrm>
              <a:off x="1428729" y="1928802"/>
              <a:ext cx="642941" cy="49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等腰三角形 14"/>
            <p:cNvSpPr/>
            <p:nvPr/>
          </p:nvSpPr>
          <p:spPr>
            <a:xfrm rot="5400000">
              <a:off x="2256944" y="2243593"/>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2285983" y="4334019"/>
            <a:ext cx="6000793" cy="452303"/>
            <a:chOff x="2285983" y="4334019"/>
            <a:chExt cx="6000793" cy="452303"/>
          </a:xfrm>
        </p:grpSpPr>
        <p:sp>
          <p:nvSpPr>
            <p:cNvPr id="14" name="等腰三角形 13"/>
            <p:cNvSpPr/>
            <p:nvPr/>
          </p:nvSpPr>
          <p:spPr>
            <a:xfrm rot="5400000">
              <a:off x="2256944" y="4464758"/>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500298" y="4334019"/>
              <a:ext cx="5786478" cy="452303"/>
            </a:xfrm>
            <a:prstGeom prst="rect">
              <a:avLst/>
            </a:prstGeom>
            <a:noFill/>
          </p:spPr>
          <p:txBody>
            <a:bodyPr wrap="square" rtlCol="0" anchor="ctr">
              <a:spAutoFit/>
            </a:bodyPr>
            <a:lstStyle/>
            <a:p>
              <a:pPr>
                <a:lnSpc>
                  <a:spcPts val="3000"/>
                </a:lnSpc>
              </a:pPr>
              <a:r>
                <a:rPr lang="zh-CN" altLang="en-US" sz="2000" b="1" dirty="0" smtClean="0">
                  <a:solidFill>
                    <a:srgbClr val="FF33CC"/>
                  </a:solidFill>
                  <a:latin typeface="华文楷体" pitchFamily="2" charset="-122"/>
                  <a:ea typeface="华文楷体" pitchFamily="2" charset="-122"/>
                </a:rPr>
                <a:t>授权审批</a:t>
              </a:r>
              <a:r>
                <a:rPr lang="zh-CN" altLang="en-US" sz="2000" b="1" dirty="0" smtClean="0">
                  <a:latin typeface="华文楷体" pitchFamily="2" charset="-122"/>
                  <a:ea typeface="华文楷体" pitchFamily="2" charset="-122"/>
                </a:rPr>
                <a:t>是否落实到书面；</a:t>
              </a:r>
              <a:endParaRPr lang="zh-CN" altLang="en-US" sz="2000" b="1" dirty="0">
                <a:latin typeface="华文楷体" pitchFamily="2" charset="-122"/>
                <a:ea typeface="华文楷体" pitchFamily="2" charset="-122"/>
              </a:endParaRPr>
            </a:p>
          </p:txBody>
        </p:sp>
      </p:grpSp>
      <p:grpSp>
        <p:nvGrpSpPr>
          <p:cNvPr id="16" name="组合 22"/>
          <p:cNvGrpSpPr/>
          <p:nvPr/>
        </p:nvGrpSpPr>
        <p:grpSpPr>
          <a:xfrm>
            <a:off x="2284884" y="5572140"/>
            <a:ext cx="5930454" cy="400110"/>
            <a:chOff x="2285984" y="4457650"/>
            <a:chExt cx="5644702" cy="400110"/>
          </a:xfrm>
        </p:grpSpPr>
        <p:sp>
          <p:nvSpPr>
            <p:cNvPr id="17" name="等腰三角形 16"/>
            <p:cNvSpPr/>
            <p:nvPr/>
          </p:nvSpPr>
          <p:spPr>
            <a:xfrm rot="5400000">
              <a:off x="2281563" y="4576431"/>
              <a:ext cx="214312" cy="205470"/>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2500298" y="4457650"/>
              <a:ext cx="5430388" cy="400110"/>
            </a:xfrm>
            <a:prstGeom prst="rect">
              <a:avLst/>
            </a:prstGeom>
            <a:noFill/>
          </p:spPr>
          <p:txBody>
            <a:bodyPr wrap="square" rtlCol="0" anchor="ctr">
              <a:spAutoFit/>
            </a:bodyPr>
            <a:lstStyle/>
            <a:p>
              <a:r>
                <a:rPr lang="zh-CN" altLang="en-US" sz="2000" b="1" dirty="0" smtClean="0">
                  <a:latin typeface="华文楷体" pitchFamily="2" charset="-122"/>
                  <a:ea typeface="华文楷体" pitchFamily="2" charset="-122"/>
                </a:rPr>
                <a:t>审计发现：</a:t>
              </a:r>
              <a:r>
                <a:rPr lang="zh-CN" altLang="en-US" sz="2000" b="1" dirty="0" smtClean="0">
                  <a:solidFill>
                    <a:srgbClr val="FF33CC"/>
                  </a:solidFill>
                  <a:latin typeface="华文楷体" pitchFamily="2" charset="-122"/>
                  <a:ea typeface="华文楷体" pitchFamily="2" charset="-122"/>
                </a:rPr>
                <a:t>代签字</a:t>
              </a:r>
              <a:r>
                <a:rPr lang="zh-CN" altLang="en-US" sz="2000" b="1" dirty="0" smtClean="0">
                  <a:latin typeface="华文楷体" pitchFamily="2" charset="-122"/>
                  <a:ea typeface="华文楷体" pitchFamily="2" charset="-122"/>
                </a:rPr>
                <a:t>情况普遍，需引起重视；</a:t>
              </a:r>
              <a:endParaRPr lang="en-US" altLang="zh-CN" sz="2000" b="1" dirty="0" smtClean="0">
                <a:latin typeface="华文楷体" pitchFamily="2" charset="-122"/>
                <a:ea typeface="华文楷体" pitchFamily="2" charset="-122"/>
              </a:endParaRPr>
            </a:p>
          </p:txBody>
        </p:sp>
      </p:grpSp>
      <p:pic>
        <p:nvPicPr>
          <p:cNvPr id="21" name="图片 20" descr="QQ截图20151014174156.png"/>
          <p:cNvPicPr>
            <a:picLocks noChangeAspect="1"/>
          </p:cNvPicPr>
          <p:nvPr/>
        </p:nvPicPr>
        <p:blipFill>
          <a:blip r:embed="rId6" cstate="print">
            <a:grayscl/>
          </a:blip>
          <a:stretch>
            <a:fillRect/>
          </a:stretch>
        </p:blipFill>
        <p:spPr>
          <a:xfrm>
            <a:off x="7572396" y="5773464"/>
            <a:ext cx="1393008" cy="1013097"/>
          </a:xfrm>
          <a:prstGeom prst="rect">
            <a:avLst/>
          </a:prstGeom>
        </p:spPr>
      </p:pic>
      <p:grpSp>
        <p:nvGrpSpPr>
          <p:cNvPr id="23" name="组合 22"/>
          <p:cNvGrpSpPr/>
          <p:nvPr/>
        </p:nvGrpSpPr>
        <p:grpSpPr>
          <a:xfrm>
            <a:off x="2285984" y="4929198"/>
            <a:ext cx="5930454" cy="400110"/>
            <a:chOff x="2285984" y="4457650"/>
            <a:chExt cx="5644702" cy="400110"/>
          </a:xfrm>
        </p:grpSpPr>
        <p:sp>
          <p:nvSpPr>
            <p:cNvPr id="24" name="等腰三角形 23"/>
            <p:cNvSpPr/>
            <p:nvPr/>
          </p:nvSpPr>
          <p:spPr>
            <a:xfrm rot="5400000">
              <a:off x="2281563" y="4576431"/>
              <a:ext cx="214312" cy="205470"/>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2500298" y="4457650"/>
              <a:ext cx="5430388" cy="400110"/>
            </a:xfrm>
            <a:prstGeom prst="rect">
              <a:avLst/>
            </a:prstGeom>
            <a:noFill/>
          </p:spPr>
          <p:txBody>
            <a:bodyPr wrap="square" rtlCol="0" anchor="ctr">
              <a:spAutoFit/>
            </a:bodyPr>
            <a:lstStyle/>
            <a:p>
              <a:r>
                <a:rPr lang="zh-CN" altLang="en-US" sz="2000" b="1" dirty="0" smtClean="0">
                  <a:solidFill>
                    <a:srgbClr val="FF33CC"/>
                  </a:solidFill>
                  <a:latin typeface="华文楷体" pitchFamily="2" charset="-122"/>
                  <a:ea typeface="华文楷体" pitchFamily="2" charset="-122"/>
                </a:rPr>
                <a:t>不相容职务</a:t>
              </a:r>
              <a:r>
                <a:rPr lang="zh-CN" altLang="en-US" sz="2000" b="1" dirty="0" smtClean="0">
                  <a:latin typeface="华文楷体" pitchFamily="2" charset="-122"/>
                  <a:ea typeface="华文楷体" pitchFamily="2" charset="-122"/>
                </a:rPr>
                <a:t>是否分离。</a:t>
              </a:r>
              <a:endParaRPr lang="en-US" altLang="zh-CN" sz="2000" b="1" dirty="0" smtClean="0">
                <a:latin typeface="华文楷体" pitchFamily="2" charset="-122"/>
                <a:ea typeface="华文楷体" pitchFamily="2" charset="-122"/>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5" presetClass="emph" presetSubtype="0" repeatCount="indefinite" fill="hold" nodeType="afterEffect">
                                  <p:stCondLst>
                                    <p:cond delay="0"/>
                                  </p:stCondLst>
                                  <p:childTnLst>
                                    <p:anim calcmode="discrete" valueType="str">
                                      <p:cBhvr>
                                        <p:cTn id="11" dur="2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in)">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ox(in)">
                                      <p:cBhvr>
                                        <p:cTn id="21" dur="1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ox(in)">
                                      <p:cBhvr>
                                        <p:cTn id="2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QQ截图20151019155058.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内容占位符 2"/>
          <p:cNvSpPr>
            <a:spLocks noGrp="1"/>
          </p:cNvSpPr>
          <p:nvPr>
            <p:ph idx="1"/>
          </p:nvPr>
        </p:nvSpPr>
        <p:spPr>
          <a:xfrm>
            <a:off x="791590" y="571480"/>
            <a:ext cx="6995120" cy="720079"/>
          </a:xfrm>
        </p:spPr>
        <p:txBody>
          <a:bodyPr/>
          <a:lstStyle/>
          <a:p>
            <a:pPr>
              <a:buNone/>
            </a:pPr>
            <a:r>
              <a:rPr lang="zh-CN" altLang="en-US" b="1" dirty="0" smtClean="0">
                <a:latin typeface="华文楷体" pitchFamily="2" charset="-122"/>
                <a:ea typeface="华文楷体" pitchFamily="2" charset="-122"/>
              </a:rPr>
              <a:t>三、经济责任审计具体工作内容</a:t>
            </a:r>
          </a:p>
          <a:p>
            <a:pPr>
              <a:buNone/>
            </a:pPr>
            <a:endParaRPr lang="en-US" altLang="zh-CN" b="1" dirty="0" smtClean="0">
              <a:effectLst>
                <a:glow rad="101600">
                  <a:schemeClr val="accent1">
                    <a:satMod val="175000"/>
                    <a:alpha val="40000"/>
                  </a:schemeClr>
                </a:glow>
              </a:effectLst>
              <a:latin typeface="楷体_GB2312" pitchFamily="49" charset="-122"/>
              <a:ea typeface="楷体_GB2312" pitchFamily="49" charset="-122"/>
            </a:endParaRPr>
          </a:p>
        </p:txBody>
      </p:sp>
      <p:sp>
        <p:nvSpPr>
          <p:cNvPr id="9" name="TextBox 8">
            <a:hlinkClick r:id="rId3" action="ppaction://hlinkfile"/>
          </p:cNvPr>
          <p:cNvSpPr txBox="1"/>
          <p:nvPr/>
        </p:nvSpPr>
        <p:spPr>
          <a:xfrm>
            <a:off x="1142976" y="1357298"/>
            <a:ext cx="5430388" cy="1569660"/>
          </a:xfrm>
          <a:prstGeom prst="rect">
            <a:avLst/>
          </a:prstGeom>
          <a:noFill/>
        </p:spPr>
        <p:txBody>
          <a:bodyPr wrap="square" rtlCol="0" anchor="ctr">
            <a:spAutoFit/>
          </a:bodyPr>
          <a:lstStyle/>
          <a:p>
            <a:r>
              <a:rPr lang="zh-CN" altLang="en-US" sz="2400" b="1" dirty="0" smtClean="0">
                <a:latin typeface="华文楷体" pitchFamily="2" charset="-122"/>
                <a:ea typeface="华文楷体" pitchFamily="2" charset="-122"/>
              </a:rPr>
              <a:t>（六）遵守学校各项规章制度的情况</a:t>
            </a:r>
            <a:endParaRPr lang="en-US" altLang="zh-CN" sz="2400" b="1" dirty="0" smtClean="0">
              <a:latin typeface="华文楷体" pitchFamily="2" charset="-122"/>
              <a:ea typeface="华文楷体" pitchFamily="2" charset="-122"/>
            </a:endParaRPr>
          </a:p>
          <a:p>
            <a:endParaRPr lang="en-US" altLang="zh-CN" sz="2400" b="1" dirty="0" smtClean="0">
              <a:latin typeface="华文楷体" pitchFamily="2" charset="-122"/>
              <a:ea typeface="华文楷体" pitchFamily="2" charset="-122"/>
            </a:endParaRPr>
          </a:p>
          <a:p>
            <a:endParaRPr lang="en-US" altLang="zh-CN" sz="2400" b="1" dirty="0" smtClean="0">
              <a:latin typeface="华文楷体" pitchFamily="2" charset="-122"/>
              <a:ea typeface="华文楷体" pitchFamily="2" charset="-122"/>
            </a:endParaRPr>
          </a:p>
          <a:p>
            <a:endParaRPr lang="zh-CN" altLang="en-US" sz="2400" b="1" dirty="0">
              <a:solidFill>
                <a:srgbClr val="7030A0"/>
              </a:solidFill>
              <a:latin typeface="华文楷体" pitchFamily="2" charset="-122"/>
              <a:ea typeface="华文楷体" pitchFamily="2" charset="-122"/>
            </a:endParaRPr>
          </a:p>
        </p:txBody>
      </p:sp>
      <p:sp>
        <p:nvSpPr>
          <p:cNvPr id="6" name="TextBox 5"/>
          <p:cNvSpPr txBox="1"/>
          <p:nvPr/>
        </p:nvSpPr>
        <p:spPr>
          <a:xfrm>
            <a:off x="2499198" y="1863646"/>
            <a:ext cx="5430388" cy="1631216"/>
          </a:xfrm>
          <a:prstGeom prst="rect">
            <a:avLst/>
          </a:prstGeom>
          <a:noFill/>
        </p:spPr>
        <p:txBody>
          <a:bodyPr wrap="square" rtlCol="0" anchor="ctr">
            <a:spAutoFit/>
          </a:bodyPr>
          <a:lstStyle/>
          <a:p>
            <a:pPr>
              <a:lnSpc>
                <a:spcPts val="3000"/>
              </a:lnSpc>
            </a:pPr>
            <a:r>
              <a:rPr lang="zh-CN" altLang="en-US" sz="2000" b="1" dirty="0" smtClean="0">
                <a:latin typeface="华文楷体" pitchFamily="2" charset="-122"/>
                <a:ea typeface="华文楷体" pitchFamily="2" charset="-122"/>
              </a:rPr>
              <a:t>重点关注被审计领导任职期间遵守学校各项规章制度的情况。</a:t>
            </a:r>
            <a:endParaRPr lang="en-US" altLang="zh-CN" sz="2000" b="1" dirty="0" smtClean="0">
              <a:latin typeface="华文楷体" pitchFamily="2" charset="-122"/>
              <a:ea typeface="华文楷体" pitchFamily="2" charset="-122"/>
            </a:endParaRPr>
          </a:p>
          <a:p>
            <a:pPr>
              <a:lnSpc>
                <a:spcPts val="3000"/>
              </a:lnSpc>
            </a:pPr>
            <a:r>
              <a:rPr lang="zh-CN" altLang="en-US" sz="2000" b="1" dirty="0" smtClean="0">
                <a:latin typeface="华文楷体" pitchFamily="2" charset="-122"/>
                <a:ea typeface="华文楷体" pitchFamily="2" charset="-122"/>
              </a:rPr>
              <a:t>审计资料：</a:t>
            </a:r>
            <a:r>
              <a:rPr lang="zh-CN" altLang="en-US" sz="2000" b="1" dirty="0" smtClean="0">
                <a:solidFill>
                  <a:srgbClr val="FF33CC"/>
                </a:solidFill>
                <a:latin typeface="华文楷体" pitchFamily="2" charset="-122"/>
                <a:ea typeface="华文楷体" pitchFamily="2" charset="-122"/>
              </a:rPr>
              <a:t>财务凭证、招投标文件、合同、工资薪酬情况</a:t>
            </a:r>
            <a:r>
              <a:rPr lang="zh-CN" altLang="en-US" sz="2000" b="1" dirty="0" smtClean="0">
                <a:latin typeface="华文楷体" pitchFamily="2" charset="-122"/>
                <a:ea typeface="华文楷体" pitchFamily="2" charset="-122"/>
              </a:rPr>
              <a:t>等是否符合相关部门的管理要求。</a:t>
            </a:r>
            <a:endParaRPr lang="zh-CN" altLang="en-US" sz="2000" b="1" dirty="0">
              <a:solidFill>
                <a:srgbClr val="FF33CC"/>
              </a:solidFill>
              <a:latin typeface="华文楷体" pitchFamily="2" charset="-122"/>
              <a:ea typeface="华文楷体" pitchFamily="2" charset="-122"/>
            </a:endParaRPr>
          </a:p>
        </p:txBody>
      </p:sp>
      <p:grpSp>
        <p:nvGrpSpPr>
          <p:cNvPr id="4" name="组合 10"/>
          <p:cNvGrpSpPr/>
          <p:nvPr/>
        </p:nvGrpSpPr>
        <p:grpSpPr>
          <a:xfrm>
            <a:off x="1357290" y="3649900"/>
            <a:ext cx="928694" cy="779232"/>
            <a:chOff x="1428728" y="4007090"/>
            <a:chExt cx="1071570" cy="1007596"/>
          </a:xfrm>
        </p:grpSpPr>
        <p:pic>
          <p:nvPicPr>
            <p:cNvPr id="8" name="图片 7" descr="QQ截图20151015110856.png"/>
            <p:cNvPicPr>
              <a:picLocks noChangeAspect="1"/>
            </p:cNvPicPr>
            <p:nvPr/>
          </p:nvPicPr>
          <p:blipFill>
            <a:blip r:embed="rId4" cstate="print"/>
            <a:stretch>
              <a:fillRect/>
            </a:stretch>
          </p:blipFill>
          <p:spPr>
            <a:xfrm>
              <a:off x="1428728" y="4007090"/>
              <a:ext cx="1071570" cy="1007596"/>
            </a:xfrm>
            <a:prstGeom prst="rect">
              <a:avLst/>
            </a:prstGeom>
            <a:ln>
              <a:noFill/>
            </a:ln>
            <a:effectLst>
              <a:softEdge rad="112500"/>
            </a:effectLst>
          </p:spPr>
        </p:pic>
        <p:sp>
          <p:nvSpPr>
            <p:cNvPr id="10" name="TextBox 9"/>
            <p:cNvSpPr txBox="1"/>
            <p:nvPr/>
          </p:nvSpPr>
          <p:spPr>
            <a:xfrm>
              <a:off x="1428728" y="4071942"/>
              <a:ext cx="785818" cy="338554"/>
            </a:xfrm>
            <a:prstGeom prst="rect">
              <a:avLst/>
            </a:prstGeom>
            <a:noFill/>
          </p:spPr>
          <p:txBody>
            <a:bodyPr wrap="square" rtlCol="0">
              <a:spAutoFit/>
            </a:bodyPr>
            <a:lstStyle/>
            <a:p>
              <a:r>
                <a:rPr lang="en-US" altLang="zh-CN" sz="1600" dirty="0" smtClean="0">
                  <a:latin typeface="Malgun Gothic" pitchFamily="34" charset="-127"/>
                  <a:ea typeface="Malgun Gothic" pitchFamily="34" charset="-127"/>
                </a:rPr>
                <a:t>Tips</a:t>
              </a:r>
              <a:endParaRPr lang="zh-CN" altLang="en-US" sz="1600" dirty="0">
                <a:latin typeface="Malgun Gothic" pitchFamily="34" charset="-127"/>
                <a:ea typeface="华文彩云" pitchFamily="2" charset="-122"/>
              </a:endParaRPr>
            </a:p>
          </p:txBody>
        </p:sp>
      </p:grpSp>
      <p:grpSp>
        <p:nvGrpSpPr>
          <p:cNvPr id="5" name="组合 16"/>
          <p:cNvGrpSpPr/>
          <p:nvPr/>
        </p:nvGrpSpPr>
        <p:grpSpPr>
          <a:xfrm>
            <a:off x="1428729" y="1928802"/>
            <a:ext cx="1013487" cy="500064"/>
            <a:chOff x="1428729" y="1928802"/>
            <a:chExt cx="1013487" cy="500064"/>
          </a:xfrm>
        </p:grpSpPr>
        <p:pic>
          <p:nvPicPr>
            <p:cNvPr id="12" name="图片 11" descr="QQ截图20151015112048.png"/>
            <p:cNvPicPr>
              <a:picLocks noChangeAspect="1"/>
            </p:cNvPicPr>
            <p:nvPr/>
          </p:nvPicPr>
          <p:blipFill>
            <a:blip r:embed="rId5" cstate="print"/>
            <a:stretch>
              <a:fillRect/>
            </a:stretch>
          </p:blipFill>
          <p:spPr>
            <a:xfrm>
              <a:off x="1428729" y="1928802"/>
              <a:ext cx="642941" cy="490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等腰三角形 14"/>
            <p:cNvSpPr/>
            <p:nvPr/>
          </p:nvSpPr>
          <p:spPr>
            <a:xfrm rot="5400000">
              <a:off x="2256944" y="2243593"/>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2285983" y="3710234"/>
            <a:ext cx="6000793" cy="477054"/>
            <a:chOff x="2285983" y="3500438"/>
            <a:chExt cx="6000793" cy="477054"/>
          </a:xfrm>
        </p:grpSpPr>
        <p:sp>
          <p:nvSpPr>
            <p:cNvPr id="14" name="等腰三角形 13"/>
            <p:cNvSpPr/>
            <p:nvPr/>
          </p:nvSpPr>
          <p:spPr>
            <a:xfrm rot="5400000">
              <a:off x="2256944" y="3672354"/>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2500298" y="3500438"/>
              <a:ext cx="5786478" cy="477054"/>
            </a:xfrm>
            <a:prstGeom prst="rect">
              <a:avLst/>
            </a:prstGeom>
            <a:noFill/>
          </p:spPr>
          <p:txBody>
            <a:bodyPr wrap="square" rtlCol="0" anchor="ctr">
              <a:spAutoFit/>
            </a:bodyPr>
            <a:lstStyle/>
            <a:p>
              <a:pPr>
                <a:lnSpc>
                  <a:spcPts val="3000"/>
                </a:lnSpc>
              </a:pPr>
              <a:r>
                <a:rPr lang="zh-CN" altLang="en-US" sz="2000" b="1" dirty="0" smtClean="0">
                  <a:latin typeface="华文楷体" pitchFamily="2" charset="-122"/>
                  <a:ea typeface="华文楷体" pitchFamily="2" charset="-122"/>
                </a:rPr>
                <a:t>是否存在私设</a:t>
              </a:r>
              <a:r>
                <a:rPr lang="zh-CN" altLang="en-US" sz="2000" b="1" dirty="0" smtClean="0">
                  <a:solidFill>
                    <a:srgbClr val="FF33CC"/>
                  </a:solidFill>
                  <a:latin typeface="华文楷体" pitchFamily="2" charset="-122"/>
                  <a:ea typeface="华文楷体" pitchFamily="2" charset="-122"/>
                </a:rPr>
                <a:t>“小金库”</a:t>
              </a:r>
              <a:r>
                <a:rPr lang="zh-CN" altLang="en-US" sz="2000" b="1" dirty="0" smtClean="0">
                  <a:latin typeface="华文楷体" pitchFamily="2" charset="-122"/>
                  <a:ea typeface="华文楷体" pitchFamily="2" charset="-122"/>
                </a:rPr>
                <a:t>的情况；</a:t>
              </a:r>
              <a:endParaRPr lang="zh-CN" altLang="en-US" sz="2000" b="1" dirty="0">
                <a:latin typeface="华文楷体" pitchFamily="2" charset="-122"/>
                <a:ea typeface="华文楷体" pitchFamily="2" charset="-122"/>
              </a:endParaRPr>
            </a:p>
          </p:txBody>
        </p:sp>
      </p:grpSp>
      <p:pic>
        <p:nvPicPr>
          <p:cNvPr id="17" name="图片 16" descr="QQ截图20151014174156.png"/>
          <p:cNvPicPr>
            <a:picLocks noChangeAspect="1"/>
          </p:cNvPicPr>
          <p:nvPr/>
        </p:nvPicPr>
        <p:blipFill>
          <a:blip r:embed="rId6" cstate="print">
            <a:grayscl/>
          </a:blip>
          <a:stretch>
            <a:fillRect/>
          </a:stretch>
        </p:blipFill>
        <p:spPr>
          <a:xfrm>
            <a:off x="142844" y="5715016"/>
            <a:ext cx="1375149" cy="1000108"/>
          </a:xfrm>
          <a:prstGeom prst="rect">
            <a:avLst/>
          </a:prstGeom>
        </p:spPr>
      </p:pic>
      <p:grpSp>
        <p:nvGrpSpPr>
          <p:cNvPr id="20" name="组合 19"/>
          <p:cNvGrpSpPr/>
          <p:nvPr/>
        </p:nvGrpSpPr>
        <p:grpSpPr>
          <a:xfrm>
            <a:off x="2285984" y="5000636"/>
            <a:ext cx="6000793" cy="861774"/>
            <a:chOff x="2285983" y="3500438"/>
            <a:chExt cx="6000793" cy="861774"/>
          </a:xfrm>
        </p:grpSpPr>
        <p:sp>
          <p:nvSpPr>
            <p:cNvPr id="21" name="等腰三角形 20"/>
            <p:cNvSpPr/>
            <p:nvPr/>
          </p:nvSpPr>
          <p:spPr>
            <a:xfrm rot="5400000">
              <a:off x="2256944" y="3672354"/>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2500298" y="3500438"/>
              <a:ext cx="5786478" cy="861774"/>
            </a:xfrm>
            <a:prstGeom prst="rect">
              <a:avLst/>
            </a:prstGeom>
            <a:noFill/>
          </p:spPr>
          <p:txBody>
            <a:bodyPr wrap="square" rtlCol="0" anchor="ctr">
              <a:spAutoFit/>
            </a:bodyPr>
            <a:lstStyle/>
            <a:p>
              <a:pPr>
                <a:lnSpc>
                  <a:spcPts val="3000"/>
                </a:lnSpc>
              </a:pPr>
              <a:r>
                <a:rPr lang="zh-CN" altLang="en-US" sz="2000" b="1" dirty="0" smtClean="0">
                  <a:solidFill>
                    <a:srgbClr val="FF33CC"/>
                  </a:solidFill>
                  <a:latin typeface="华文楷体" pitchFamily="2" charset="-122"/>
                  <a:ea typeface="华文楷体" pitchFamily="2" charset="-122"/>
                </a:rPr>
                <a:t>内部绩效发放</a:t>
              </a:r>
              <a:r>
                <a:rPr lang="zh-CN" altLang="en-US" sz="2000" b="1" dirty="0" smtClean="0">
                  <a:latin typeface="华文楷体" pitchFamily="2" charset="-122"/>
                  <a:ea typeface="华文楷体" pitchFamily="2" charset="-122"/>
                </a:rPr>
                <a:t>是否遵守学校规定，是否公开、公平、合理、合规。</a:t>
              </a:r>
              <a:endParaRPr lang="zh-CN" altLang="en-US" sz="2000" b="1" dirty="0">
                <a:latin typeface="华文楷体" pitchFamily="2" charset="-122"/>
                <a:ea typeface="华文楷体" pitchFamily="2" charset="-122"/>
              </a:endParaRPr>
            </a:p>
          </p:txBody>
        </p:sp>
      </p:grpSp>
      <p:grpSp>
        <p:nvGrpSpPr>
          <p:cNvPr id="23" name="组合 22"/>
          <p:cNvGrpSpPr/>
          <p:nvPr/>
        </p:nvGrpSpPr>
        <p:grpSpPr>
          <a:xfrm>
            <a:off x="2285984" y="4405457"/>
            <a:ext cx="6000793" cy="452303"/>
            <a:chOff x="2285983" y="3500438"/>
            <a:chExt cx="6000793" cy="452303"/>
          </a:xfrm>
        </p:grpSpPr>
        <p:sp>
          <p:nvSpPr>
            <p:cNvPr id="24" name="等腰三角形 23"/>
            <p:cNvSpPr/>
            <p:nvPr/>
          </p:nvSpPr>
          <p:spPr>
            <a:xfrm rot="5400000">
              <a:off x="2256944" y="3672354"/>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2500298" y="3500438"/>
              <a:ext cx="5786478" cy="452303"/>
            </a:xfrm>
            <a:prstGeom prst="rect">
              <a:avLst/>
            </a:prstGeom>
            <a:noFill/>
          </p:spPr>
          <p:txBody>
            <a:bodyPr wrap="square" rtlCol="0" anchor="ctr">
              <a:spAutoFit/>
            </a:bodyPr>
            <a:lstStyle/>
            <a:p>
              <a:pPr>
                <a:lnSpc>
                  <a:spcPts val="3000"/>
                </a:lnSpc>
              </a:pPr>
              <a:r>
                <a:rPr lang="zh-CN" altLang="en-US" sz="2000" b="1" dirty="0" smtClean="0">
                  <a:latin typeface="华文楷体" pitchFamily="2" charset="-122"/>
                  <a:ea typeface="华文楷体" pitchFamily="2" charset="-122"/>
                </a:rPr>
                <a:t>是否存在</a:t>
              </a:r>
              <a:r>
                <a:rPr lang="zh-CN" altLang="en-US" sz="2000" b="1" dirty="0" smtClean="0">
                  <a:solidFill>
                    <a:srgbClr val="FF33CC"/>
                  </a:solidFill>
                  <a:latin typeface="华文楷体" pitchFamily="2" charset="-122"/>
                  <a:ea typeface="华文楷体" pitchFamily="2" charset="-122"/>
                </a:rPr>
                <a:t>公款私用</a:t>
              </a:r>
              <a:r>
                <a:rPr lang="zh-CN" altLang="en-US" sz="2000" b="1" dirty="0" smtClean="0">
                  <a:latin typeface="华文楷体" pitchFamily="2" charset="-122"/>
                  <a:ea typeface="华文楷体" pitchFamily="2" charset="-122"/>
                </a:rPr>
                <a:t>的情况；</a:t>
              </a:r>
              <a:endParaRPr lang="zh-CN" altLang="en-US" sz="2000" b="1" dirty="0">
                <a:latin typeface="华文楷体" pitchFamily="2" charset="-122"/>
                <a:ea typeface="华文楷体" pitchFamily="2" charset="-122"/>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35" presetClass="emph" presetSubtype="0" repeatCount="indefinite" fill="hold" nodeType="afterEffect">
                                  <p:stCondLst>
                                    <p:cond delay="0"/>
                                  </p:stCondLst>
                                  <p:childTnLst>
                                    <p:anim calcmode="discrete" valueType="str">
                                      <p:cBhvr>
                                        <p:cTn id="10" dur="2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ox(in)">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ox(in)">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in)">
                                      <p:cBhvr>
                                        <p:cTn id="2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QQ截图20151019155058.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内容占位符 2"/>
          <p:cNvSpPr>
            <a:spLocks noGrp="1"/>
          </p:cNvSpPr>
          <p:nvPr>
            <p:ph idx="1"/>
          </p:nvPr>
        </p:nvSpPr>
        <p:spPr>
          <a:xfrm>
            <a:off x="791590" y="571480"/>
            <a:ext cx="6995120" cy="720079"/>
          </a:xfrm>
        </p:spPr>
        <p:txBody>
          <a:bodyPr/>
          <a:lstStyle/>
          <a:p>
            <a:pPr>
              <a:buNone/>
            </a:pPr>
            <a:r>
              <a:rPr lang="zh-CN" altLang="en-US" b="1" dirty="0" smtClean="0">
                <a:latin typeface="华文楷体" pitchFamily="2" charset="-122"/>
                <a:ea typeface="华文楷体" pitchFamily="2" charset="-122"/>
              </a:rPr>
              <a:t>四、提请注意事项</a:t>
            </a:r>
          </a:p>
          <a:p>
            <a:pPr>
              <a:buNone/>
            </a:pPr>
            <a:endParaRPr lang="en-US" altLang="zh-CN" b="1" dirty="0" smtClean="0">
              <a:effectLst>
                <a:glow rad="101600">
                  <a:schemeClr val="accent1">
                    <a:satMod val="175000"/>
                    <a:alpha val="40000"/>
                  </a:schemeClr>
                </a:glow>
              </a:effectLst>
              <a:latin typeface="楷体_GB2312" pitchFamily="49" charset="-122"/>
              <a:ea typeface="楷体_GB2312" pitchFamily="49" charset="-122"/>
            </a:endParaRPr>
          </a:p>
        </p:txBody>
      </p:sp>
      <p:pic>
        <p:nvPicPr>
          <p:cNvPr id="16" name="图片 15" descr="QQ截图20151014174129.png"/>
          <p:cNvPicPr>
            <a:picLocks noChangeAspect="1"/>
          </p:cNvPicPr>
          <p:nvPr/>
        </p:nvPicPr>
        <p:blipFill>
          <a:blip r:embed="rId3" cstate="print"/>
          <a:stretch>
            <a:fillRect/>
          </a:stretch>
        </p:blipFill>
        <p:spPr>
          <a:xfrm>
            <a:off x="928663" y="1500174"/>
            <a:ext cx="571504" cy="446487"/>
          </a:xfrm>
          <a:prstGeom prst="roundRect">
            <a:avLst>
              <a:gd name="adj" fmla="val 8594"/>
            </a:avLst>
          </a:prstGeom>
          <a:solidFill>
            <a:srgbClr val="FFFFFF">
              <a:shade val="85000"/>
            </a:srgbClr>
          </a:solidFill>
          <a:ln>
            <a:solidFill>
              <a:schemeClr val="tx1"/>
            </a:solidFill>
            <a:prstDash val="sysDot"/>
          </a:ln>
          <a:effectLst>
            <a:reflection blurRad="12700" stA="38000" endPos="28000" dist="5000" dir="5400000" sy="-100000" algn="bl" rotWithShape="0"/>
          </a:effectLst>
        </p:spPr>
      </p:pic>
      <p:grpSp>
        <p:nvGrpSpPr>
          <p:cNvPr id="18" name="组合 17"/>
          <p:cNvGrpSpPr/>
          <p:nvPr/>
        </p:nvGrpSpPr>
        <p:grpSpPr>
          <a:xfrm>
            <a:off x="1643042" y="1500159"/>
            <a:ext cx="5676948" cy="1631216"/>
            <a:chOff x="1643042" y="1500159"/>
            <a:chExt cx="5676948" cy="1631216"/>
          </a:xfrm>
        </p:grpSpPr>
        <p:sp>
          <p:nvSpPr>
            <p:cNvPr id="6" name="TextBox 5"/>
            <p:cNvSpPr txBox="1"/>
            <p:nvPr/>
          </p:nvSpPr>
          <p:spPr>
            <a:xfrm>
              <a:off x="1928794" y="1500159"/>
              <a:ext cx="5391196" cy="1631216"/>
            </a:xfrm>
            <a:prstGeom prst="rect">
              <a:avLst/>
            </a:prstGeom>
            <a:noFill/>
          </p:spPr>
          <p:txBody>
            <a:bodyPr wrap="square" rtlCol="0" anchor="ctr">
              <a:spAutoFit/>
            </a:bodyPr>
            <a:lstStyle/>
            <a:p>
              <a:pPr>
                <a:lnSpc>
                  <a:spcPts val="3000"/>
                </a:lnSpc>
              </a:pPr>
              <a:r>
                <a:rPr lang="zh-CN" altLang="en-US" sz="2000" b="1" dirty="0" smtClean="0">
                  <a:latin typeface="华文楷体" pitchFamily="2" charset="-122"/>
                  <a:ea typeface="华文楷体" pitchFamily="2" charset="-122"/>
                </a:rPr>
                <a:t>提高经济责任意识：</a:t>
              </a:r>
              <a:endParaRPr lang="en-US" altLang="zh-CN" sz="2000" b="1" dirty="0" smtClean="0">
                <a:latin typeface="华文楷体" pitchFamily="2" charset="-122"/>
                <a:ea typeface="华文楷体" pitchFamily="2" charset="-122"/>
              </a:endParaRPr>
            </a:p>
            <a:p>
              <a:pPr>
                <a:lnSpc>
                  <a:spcPts val="3000"/>
                </a:lnSpc>
              </a:pPr>
              <a:r>
                <a:rPr lang="zh-CN" altLang="en-US" sz="2000" b="1" dirty="0" smtClean="0">
                  <a:solidFill>
                    <a:srgbClr val="7030A0"/>
                  </a:solidFill>
                  <a:latin typeface="华文楷体" pitchFamily="2" charset="-122"/>
                  <a:ea typeface="华文楷体" pitchFamily="2" charset="-122"/>
                </a:rPr>
                <a:t>作为部门第一负责人，不管是否直接参与财务报销、招投标或资产管理等事项都需要对此产生的结果担负责任。</a:t>
              </a:r>
              <a:endParaRPr lang="zh-CN" altLang="en-US" sz="2000" b="1" dirty="0">
                <a:solidFill>
                  <a:srgbClr val="7030A0"/>
                </a:solidFill>
                <a:latin typeface="华文楷体" pitchFamily="2" charset="-122"/>
                <a:ea typeface="华文楷体" pitchFamily="2" charset="-122"/>
              </a:endParaRPr>
            </a:p>
          </p:txBody>
        </p:sp>
        <p:sp>
          <p:nvSpPr>
            <p:cNvPr id="17" name="等腰三角形 16"/>
            <p:cNvSpPr/>
            <p:nvPr/>
          </p:nvSpPr>
          <p:spPr>
            <a:xfrm rot="5400000">
              <a:off x="1643042" y="1643050"/>
              <a:ext cx="214314" cy="214314"/>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643042" y="3214686"/>
            <a:ext cx="5676948" cy="1631231"/>
            <a:chOff x="1643042" y="1500159"/>
            <a:chExt cx="5676948" cy="1631231"/>
          </a:xfrm>
        </p:grpSpPr>
        <p:sp>
          <p:nvSpPr>
            <p:cNvPr id="21" name="TextBox 20"/>
            <p:cNvSpPr txBox="1"/>
            <p:nvPr/>
          </p:nvSpPr>
          <p:spPr>
            <a:xfrm>
              <a:off x="1928794" y="1500159"/>
              <a:ext cx="5391196" cy="1631231"/>
            </a:xfrm>
            <a:prstGeom prst="rect">
              <a:avLst/>
            </a:prstGeom>
            <a:noFill/>
          </p:spPr>
          <p:txBody>
            <a:bodyPr wrap="square" rtlCol="0" anchor="ctr">
              <a:spAutoFit/>
            </a:bodyPr>
            <a:lstStyle/>
            <a:p>
              <a:pPr>
                <a:lnSpc>
                  <a:spcPts val="3000"/>
                </a:lnSpc>
              </a:pPr>
              <a:r>
                <a:rPr lang="zh-CN" altLang="en-US" sz="2000" b="1" dirty="0" smtClean="0">
                  <a:latin typeface="华文楷体" pitchFamily="2" charset="-122"/>
                  <a:ea typeface="华文楷体" pitchFamily="2" charset="-122"/>
                </a:rPr>
                <a:t>审计联络员的选择：</a:t>
              </a:r>
              <a:endParaRPr lang="en-US" altLang="zh-CN" sz="2000" b="1" dirty="0" smtClean="0">
                <a:latin typeface="华文楷体" pitchFamily="2" charset="-122"/>
                <a:ea typeface="华文楷体" pitchFamily="2" charset="-122"/>
              </a:endParaRPr>
            </a:p>
            <a:p>
              <a:pPr>
                <a:lnSpc>
                  <a:spcPts val="3000"/>
                </a:lnSpc>
              </a:pPr>
              <a:r>
                <a:rPr lang="zh-CN" altLang="en-US" sz="2000" b="1" dirty="0" smtClean="0">
                  <a:solidFill>
                    <a:srgbClr val="7030A0"/>
                  </a:solidFill>
                  <a:latin typeface="华文楷体" pitchFamily="2" charset="-122"/>
                  <a:ea typeface="华文楷体" pitchFamily="2" charset="-122"/>
                </a:rPr>
                <a:t>积极主动，善于沟通和交流；</a:t>
              </a:r>
              <a:endParaRPr lang="en-US" altLang="zh-CN" sz="2000" b="1" dirty="0" smtClean="0">
                <a:solidFill>
                  <a:srgbClr val="7030A0"/>
                </a:solidFill>
                <a:latin typeface="华文楷体" pitchFamily="2" charset="-122"/>
                <a:ea typeface="华文楷体" pitchFamily="2" charset="-122"/>
              </a:endParaRPr>
            </a:p>
            <a:p>
              <a:pPr>
                <a:lnSpc>
                  <a:spcPts val="3000"/>
                </a:lnSpc>
              </a:pPr>
              <a:r>
                <a:rPr lang="zh-CN" altLang="en-US" sz="2000" b="1" dirty="0" smtClean="0">
                  <a:solidFill>
                    <a:srgbClr val="7030A0"/>
                  </a:solidFill>
                  <a:latin typeface="华文楷体" pitchFamily="2" charset="-122"/>
                  <a:ea typeface="华文楷体" pitchFamily="2" charset="-122"/>
                </a:rPr>
                <a:t>熟悉部门（学院）情况；</a:t>
              </a:r>
              <a:endParaRPr lang="en-US" altLang="zh-CN" sz="2000" b="1" dirty="0" smtClean="0">
                <a:solidFill>
                  <a:srgbClr val="7030A0"/>
                </a:solidFill>
                <a:latin typeface="华文楷体" pitchFamily="2" charset="-122"/>
                <a:ea typeface="华文楷体" pitchFamily="2" charset="-122"/>
              </a:endParaRPr>
            </a:p>
            <a:p>
              <a:pPr>
                <a:lnSpc>
                  <a:spcPts val="3000"/>
                </a:lnSpc>
              </a:pPr>
              <a:r>
                <a:rPr lang="zh-CN" altLang="en-US" sz="2000" b="1" dirty="0" smtClean="0">
                  <a:solidFill>
                    <a:srgbClr val="7030A0"/>
                  </a:solidFill>
                  <a:latin typeface="华文楷体" pitchFamily="2" charset="-122"/>
                  <a:ea typeface="华文楷体" pitchFamily="2" charset="-122"/>
                </a:rPr>
                <a:t>上传下达，及时传递信息。</a:t>
              </a:r>
              <a:endParaRPr lang="zh-CN" altLang="en-US" sz="2000" b="1" dirty="0">
                <a:solidFill>
                  <a:srgbClr val="7030A0"/>
                </a:solidFill>
                <a:latin typeface="华文楷体" pitchFamily="2" charset="-122"/>
                <a:ea typeface="华文楷体" pitchFamily="2" charset="-122"/>
              </a:endParaRPr>
            </a:p>
          </p:txBody>
        </p:sp>
        <p:sp>
          <p:nvSpPr>
            <p:cNvPr id="22" name="等腰三角形 21"/>
            <p:cNvSpPr/>
            <p:nvPr/>
          </p:nvSpPr>
          <p:spPr>
            <a:xfrm rot="5400000">
              <a:off x="1643042" y="1643050"/>
              <a:ext cx="214314" cy="214314"/>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17"/>
          <p:cNvGrpSpPr/>
          <p:nvPr/>
        </p:nvGrpSpPr>
        <p:grpSpPr>
          <a:xfrm>
            <a:off x="1693390" y="5023648"/>
            <a:ext cx="5698038" cy="861774"/>
            <a:chOff x="1621952" y="1500159"/>
            <a:chExt cx="5698038" cy="861774"/>
          </a:xfrm>
        </p:grpSpPr>
        <p:sp>
          <p:nvSpPr>
            <p:cNvPr id="24" name="TextBox 23"/>
            <p:cNvSpPr txBox="1"/>
            <p:nvPr/>
          </p:nvSpPr>
          <p:spPr>
            <a:xfrm>
              <a:off x="1928794" y="1500159"/>
              <a:ext cx="5391196" cy="861774"/>
            </a:xfrm>
            <a:prstGeom prst="rect">
              <a:avLst/>
            </a:prstGeom>
            <a:noFill/>
          </p:spPr>
          <p:txBody>
            <a:bodyPr wrap="square" rtlCol="0" anchor="ctr">
              <a:spAutoFit/>
            </a:bodyPr>
            <a:lstStyle/>
            <a:p>
              <a:pPr>
                <a:lnSpc>
                  <a:spcPts val="3000"/>
                </a:lnSpc>
              </a:pPr>
              <a:r>
                <a:rPr lang="zh-CN" altLang="en-US" sz="2000" b="1" dirty="0" smtClean="0">
                  <a:latin typeface="华文楷体" pitchFamily="2" charset="-122"/>
                  <a:ea typeface="华文楷体" pitchFamily="2" charset="-122"/>
                </a:rPr>
                <a:t>积极与审计人员进行沟通和交流：</a:t>
              </a:r>
              <a:endParaRPr lang="en-US" altLang="zh-CN" sz="2000" b="1" dirty="0" smtClean="0">
                <a:latin typeface="华文楷体" pitchFamily="2" charset="-122"/>
                <a:ea typeface="华文楷体" pitchFamily="2" charset="-122"/>
              </a:endParaRPr>
            </a:p>
            <a:p>
              <a:pPr>
                <a:lnSpc>
                  <a:spcPts val="3000"/>
                </a:lnSpc>
              </a:pPr>
              <a:r>
                <a:rPr lang="zh-CN" altLang="en-US" sz="2000" b="1" dirty="0" smtClean="0">
                  <a:solidFill>
                    <a:srgbClr val="7030A0"/>
                  </a:solidFill>
                  <a:latin typeface="华文楷体" pitchFamily="2" charset="-122"/>
                  <a:ea typeface="华文楷体" pitchFamily="2" charset="-122"/>
                </a:rPr>
                <a:t>沟通交流有利于更好地评价</a:t>
              </a:r>
              <a:endParaRPr lang="en-US" altLang="zh-CN" sz="2000" b="1" dirty="0" smtClean="0">
                <a:solidFill>
                  <a:srgbClr val="7030A0"/>
                </a:solidFill>
                <a:latin typeface="华文楷体" pitchFamily="2" charset="-122"/>
                <a:ea typeface="华文楷体" pitchFamily="2" charset="-122"/>
              </a:endParaRPr>
            </a:p>
          </p:txBody>
        </p:sp>
        <p:sp>
          <p:nvSpPr>
            <p:cNvPr id="25" name="等腰三角形 24"/>
            <p:cNvSpPr/>
            <p:nvPr/>
          </p:nvSpPr>
          <p:spPr>
            <a:xfrm rot="5400000">
              <a:off x="1621952" y="1643050"/>
              <a:ext cx="214314" cy="214314"/>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descr="QQ截图20151014174156.png"/>
          <p:cNvPicPr>
            <a:picLocks noChangeAspect="1"/>
          </p:cNvPicPr>
          <p:nvPr/>
        </p:nvPicPr>
        <p:blipFill>
          <a:blip r:embed="rId4" cstate="print">
            <a:grayscl/>
          </a:blip>
          <a:stretch>
            <a:fillRect/>
          </a:stretch>
        </p:blipFill>
        <p:spPr>
          <a:xfrm>
            <a:off x="7215206" y="5857892"/>
            <a:ext cx="1375149" cy="1000108"/>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ox(in)">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6858000"/>
          </a:xfrm>
          <a:prstGeom prst="rect">
            <a:avLst/>
          </a:prstGeom>
          <a:gradFill flip="none" rotWithShape="1">
            <a:gsLst>
              <a:gs pos="18000">
                <a:srgbClr val="5E9EFF">
                  <a:alpha val="0"/>
                </a:srgbClr>
              </a:gs>
              <a:gs pos="39999">
                <a:srgbClr val="85C2FF"/>
              </a:gs>
              <a:gs pos="70000">
                <a:srgbClr val="C4D6EB"/>
              </a:gs>
              <a:gs pos="100000">
                <a:srgbClr val="FFEBFA"/>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000100" y="1429582"/>
            <a:ext cx="7215238" cy="3046988"/>
          </a:xfrm>
          <a:prstGeom prst="rect">
            <a:avLst/>
          </a:prstGeom>
          <a:noFill/>
        </p:spPr>
        <p:txBody>
          <a:bodyPr wrap="square" rtlCol="0">
            <a:spAutoFit/>
          </a:bodyPr>
          <a:lstStyle/>
          <a:p>
            <a:pPr algn="ctr">
              <a:lnSpc>
                <a:spcPct val="200000"/>
              </a:lnSpc>
            </a:pPr>
            <a:r>
              <a:rPr lang="zh-CN" altLang="en-US" sz="3200" b="1" dirty="0" smtClean="0">
                <a:latin typeface="华文楷体" pitchFamily="2" charset="-122"/>
                <a:ea typeface="华文楷体" pitchFamily="2" charset="-122"/>
              </a:rPr>
              <a:t>感谢各位领导对审计工作的关心和支持！</a:t>
            </a:r>
            <a:endParaRPr lang="en-US" altLang="zh-CN" sz="3200" b="1" dirty="0" smtClean="0">
              <a:latin typeface="华文楷体" pitchFamily="2" charset="-122"/>
              <a:ea typeface="华文楷体" pitchFamily="2" charset="-122"/>
            </a:endParaRPr>
          </a:p>
          <a:p>
            <a:pPr algn="ctr">
              <a:lnSpc>
                <a:spcPct val="200000"/>
              </a:lnSpc>
            </a:pPr>
            <a:r>
              <a:rPr lang="zh-CN" altLang="en-US" sz="3200" b="1" dirty="0" smtClean="0">
                <a:latin typeface="华文楷体" pitchFamily="2" charset="-122"/>
                <a:ea typeface="华文楷体" pitchFamily="2" charset="-122"/>
              </a:rPr>
              <a:t>敬请各位多提宝贵意见！</a:t>
            </a:r>
            <a:endParaRPr lang="en-US" altLang="zh-CN" sz="3200" b="1" dirty="0" smtClean="0">
              <a:latin typeface="华文楷体" pitchFamily="2" charset="-122"/>
              <a:ea typeface="华文楷体" pitchFamily="2" charset="-122"/>
            </a:endParaRPr>
          </a:p>
          <a:p>
            <a:pPr algn="ctr">
              <a:lnSpc>
                <a:spcPct val="200000"/>
              </a:lnSpc>
            </a:pPr>
            <a:r>
              <a:rPr lang="zh-CN" altLang="en-US" sz="3200" b="1" dirty="0" smtClean="0">
                <a:latin typeface="华文楷体" pitchFamily="2" charset="-122"/>
                <a:ea typeface="华文楷体" pitchFamily="2" charset="-122"/>
              </a:rPr>
              <a:t>谢谢大家！</a:t>
            </a:r>
            <a:endParaRPr lang="zh-CN" altLang="en-US" sz="3200" b="1" dirty="0">
              <a:latin typeface="华文楷体" pitchFamily="2" charset="-122"/>
              <a:ea typeface="华文楷体" pitchFamily="2" charset="-122"/>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descr="QQ截图20151019155852.png"/>
          <p:cNvPicPr>
            <a:picLocks noChangeAspect="1"/>
          </p:cNvPicPr>
          <p:nvPr/>
        </p:nvPicPr>
        <p:blipFill>
          <a:blip r:embed="rId2" cstate="print"/>
          <a:stretch>
            <a:fillRect/>
          </a:stretch>
        </p:blipFill>
        <p:spPr>
          <a:xfrm>
            <a:off x="0" y="-4357"/>
            <a:ext cx="9144000" cy="6862357"/>
          </a:xfrm>
          <a:prstGeom prst="rect">
            <a:avLst/>
          </a:prstGeom>
        </p:spPr>
      </p:pic>
      <p:sp>
        <p:nvSpPr>
          <p:cNvPr id="4098" name="内容占位符 2"/>
          <p:cNvSpPr>
            <a:spLocks noGrp="1"/>
          </p:cNvSpPr>
          <p:nvPr>
            <p:ph idx="1"/>
          </p:nvPr>
        </p:nvSpPr>
        <p:spPr>
          <a:xfrm>
            <a:off x="2814654" y="548110"/>
            <a:ext cx="2543164" cy="952064"/>
          </a:xfrm>
        </p:spPr>
        <p:txBody>
          <a:bodyPr/>
          <a:lstStyle/>
          <a:p>
            <a:pPr algn="ctr" eaLnBrk="1" hangingPunct="1">
              <a:lnSpc>
                <a:spcPct val="200000"/>
              </a:lnSpc>
              <a:buFontTx/>
              <a:buNone/>
            </a:pPr>
            <a:r>
              <a:rPr lang="zh-CN" altLang="en-US" sz="4400" b="1" dirty="0" smtClean="0">
                <a:latin typeface="华文楷体" pitchFamily="2" charset="-122"/>
                <a:ea typeface="华文楷体" pitchFamily="2" charset="-122"/>
                <a:cs typeface="Times New Roman" pitchFamily="18" charset="0"/>
              </a:rPr>
              <a:t>汇报内容：</a:t>
            </a:r>
            <a:endParaRPr lang="en-US" altLang="zh-CN" sz="4400" b="1" dirty="0" smtClean="0">
              <a:latin typeface="华文楷体" pitchFamily="2" charset="-122"/>
              <a:ea typeface="华文楷体" pitchFamily="2" charset="-122"/>
              <a:cs typeface="Times New Roman" pitchFamily="18" charset="0"/>
            </a:endParaRPr>
          </a:p>
          <a:p>
            <a:pPr algn="ctr" eaLnBrk="1" hangingPunct="1">
              <a:lnSpc>
                <a:spcPct val="200000"/>
              </a:lnSpc>
              <a:buFontTx/>
              <a:buNone/>
            </a:pPr>
            <a:endParaRPr lang="en-US" altLang="zh-CN" sz="2800" dirty="0" smtClean="0"/>
          </a:p>
          <a:p>
            <a:pPr algn="ctr">
              <a:buFontTx/>
              <a:buNone/>
            </a:pPr>
            <a:endParaRPr lang="en-US" altLang="zh-CN" b="1" dirty="0" smtClean="0"/>
          </a:p>
          <a:p>
            <a:pPr algn="ctr">
              <a:buFontTx/>
              <a:buNone/>
            </a:pPr>
            <a:endParaRPr lang="zh-CN" altLang="en-US" dirty="0" smtClean="0"/>
          </a:p>
        </p:txBody>
      </p:sp>
      <p:grpSp>
        <p:nvGrpSpPr>
          <p:cNvPr id="22" name="组合 21"/>
          <p:cNvGrpSpPr/>
          <p:nvPr/>
        </p:nvGrpSpPr>
        <p:grpSpPr>
          <a:xfrm>
            <a:off x="2786050" y="2202412"/>
            <a:ext cx="5643602" cy="2369596"/>
            <a:chOff x="2071670" y="1988098"/>
            <a:chExt cx="5643602" cy="2369596"/>
          </a:xfrm>
        </p:grpSpPr>
        <p:grpSp>
          <p:nvGrpSpPr>
            <p:cNvPr id="8" name="组合 7"/>
            <p:cNvGrpSpPr/>
            <p:nvPr/>
          </p:nvGrpSpPr>
          <p:grpSpPr>
            <a:xfrm>
              <a:off x="2071670" y="1988098"/>
              <a:ext cx="5643602" cy="461665"/>
              <a:chOff x="2043448" y="1988098"/>
              <a:chExt cx="4528816" cy="461665"/>
            </a:xfrm>
          </p:grpSpPr>
          <p:sp>
            <p:nvSpPr>
              <p:cNvPr id="5" name="椭圆 4"/>
              <p:cNvSpPr/>
              <p:nvPr/>
            </p:nvSpPr>
            <p:spPr>
              <a:xfrm>
                <a:off x="2043448" y="2143116"/>
                <a:ext cx="114654"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TextBox 5"/>
              <p:cNvSpPr txBox="1"/>
              <p:nvPr/>
            </p:nvSpPr>
            <p:spPr>
              <a:xfrm>
                <a:off x="2214546" y="1988098"/>
                <a:ext cx="4357718" cy="461665"/>
              </a:xfrm>
              <a:prstGeom prst="rect">
                <a:avLst/>
              </a:prstGeom>
              <a:noFill/>
            </p:spPr>
            <p:txBody>
              <a:bodyPr wrap="square" rtlCol="0" anchor="ctr">
                <a:spAutoFit/>
              </a:bodyPr>
              <a:lstStyle/>
              <a:p>
                <a:r>
                  <a:rPr lang="zh-CN" altLang="en-US" sz="2400" b="1" dirty="0" smtClean="0">
                    <a:latin typeface="华文楷体" pitchFamily="2" charset="-122"/>
                    <a:ea typeface="华文楷体" pitchFamily="2" charset="-122"/>
                  </a:rPr>
                  <a:t>经济责任审计工作简介</a:t>
                </a:r>
                <a:endParaRPr lang="zh-CN" altLang="en-US" sz="2400" b="1" dirty="0">
                  <a:latin typeface="华文楷体" pitchFamily="2" charset="-122"/>
                  <a:ea typeface="华文楷体" pitchFamily="2" charset="-122"/>
                </a:endParaRPr>
              </a:p>
            </p:txBody>
          </p:sp>
        </p:grpSp>
        <p:grpSp>
          <p:nvGrpSpPr>
            <p:cNvPr id="13" name="组合 12"/>
            <p:cNvGrpSpPr/>
            <p:nvPr/>
          </p:nvGrpSpPr>
          <p:grpSpPr>
            <a:xfrm>
              <a:off x="2071670" y="2610145"/>
              <a:ext cx="5643602" cy="461665"/>
              <a:chOff x="2043448" y="1988098"/>
              <a:chExt cx="4528816" cy="461665"/>
            </a:xfrm>
          </p:grpSpPr>
          <p:sp>
            <p:nvSpPr>
              <p:cNvPr id="14" name="椭圆 13"/>
              <p:cNvSpPr/>
              <p:nvPr/>
            </p:nvSpPr>
            <p:spPr>
              <a:xfrm>
                <a:off x="2043448" y="2143116"/>
                <a:ext cx="114654"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5" name="TextBox 14"/>
              <p:cNvSpPr txBox="1"/>
              <p:nvPr/>
            </p:nvSpPr>
            <p:spPr>
              <a:xfrm>
                <a:off x="2214546" y="1988098"/>
                <a:ext cx="4357718" cy="461665"/>
              </a:xfrm>
              <a:prstGeom prst="rect">
                <a:avLst/>
              </a:prstGeom>
              <a:noFill/>
            </p:spPr>
            <p:txBody>
              <a:bodyPr wrap="square" rtlCol="0" anchor="ctr">
                <a:spAutoFit/>
              </a:bodyPr>
              <a:lstStyle/>
              <a:p>
                <a:r>
                  <a:rPr lang="zh-CN" altLang="en-US" sz="2400" b="1" dirty="0" smtClean="0">
                    <a:latin typeface="华文楷体" pitchFamily="2" charset="-122"/>
                    <a:ea typeface="华文楷体" pitchFamily="2" charset="-122"/>
                  </a:rPr>
                  <a:t>经济责任审计具体工作流程</a:t>
                </a:r>
                <a:endParaRPr lang="zh-CN" altLang="en-US" sz="2400" b="1" dirty="0">
                  <a:latin typeface="华文楷体" pitchFamily="2" charset="-122"/>
                  <a:ea typeface="华文楷体" pitchFamily="2" charset="-122"/>
                </a:endParaRPr>
              </a:p>
            </p:txBody>
          </p:sp>
        </p:grpSp>
        <p:grpSp>
          <p:nvGrpSpPr>
            <p:cNvPr id="16" name="组合 15"/>
            <p:cNvGrpSpPr/>
            <p:nvPr/>
          </p:nvGrpSpPr>
          <p:grpSpPr>
            <a:xfrm>
              <a:off x="2071670" y="3253087"/>
              <a:ext cx="5643602" cy="461665"/>
              <a:chOff x="2043448" y="1988098"/>
              <a:chExt cx="4528816" cy="461665"/>
            </a:xfrm>
          </p:grpSpPr>
          <p:sp>
            <p:nvSpPr>
              <p:cNvPr id="17" name="椭圆 16"/>
              <p:cNvSpPr/>
              <p:nvPr/>
            </p:nvSpPr>
            <p:spPr>
              <a:xfrm>
                <a:off x="2043448" y="2143116"/>
                <a:ext cx="114654"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8" name="TextBox 17"/>
              <p:cNvSpPr txBox="1"/>
              <p:nvPr/>
            </p:nvSpPr>
            <p:spPr>
              <a:xfrm>
                <a:off x="2214546" y="1988098"/>
                <a:ext cx="4357718" cy="461665"/>
              </a:xfrm>
              <a:prstGeom prst="rect">
                <a:avLst/>
              </a:prstGeom>
              <a:noFill/>
            </p:spPr>
            <p:txBody>
              <a:bodyPr wrap="square" rtlCol="0" anchor="ctr">
                <a:spAutoFit/>
              </a:bodyPr>
              <a:lstStyle/>
              <a:p>
                <a:r>
                  <a:rPr lang="zh-CN" altLang="en-US" sz="2400" b="1" dirty="0" smtClean="0">
                    <a:latin typeface="华文楷体" pitchFamily="2" charset="-122"/>
                    <a:ea typeface="华文楷体" pitchFamily="2" charset="-122"/>
                  </a:rPr>
                  <a:t>经济责任审计具体工作内容</a:t>
                </a:r>
                <a:endParaRPr lang="zh-CN" altLang="en-US" sz="2400" b="1" dirty="0">
                  <a:latin typeface="华文楷体" pitchFamily="2" charset="-122"/>
                  <a:ea typeface="华文楷体" pitchFamily="2" charset="-122"/>
                </a:endParaRPr>
              </a:p>
            </p:txBody>
          </p:sp>
        </p:grpSp>
        <p:grpSp>
          <p:nvGrpSpPr>
            <p:cNvPr id="19" name="组合 18"/>
            <p:cNvGrpSpPr/>
            <p:nvPr/>
          </p:nvGrpSpPr>
          <p:grpSpPr>
            <a:xfrm>
              <a:off x="2071670" y="3896029"/>
              <a:ext cx="5643602" cy="461665"/>
              <a:chOff x="2043448" y="1988098"/>
              <a:chExt cx="4528816" cy="461665"/>
            </a:xfrm>
          </p:grpSpPr>
          <p:sp>
            <p:nvSpPr>
              <p:cNvPr id="20" name="椭圆 19"/>
              <p:cNvSpPr/>
              <p:nvPr/>
            </p:nvSpPr>
            <p:spPr>
              <a:xfrm>
                <a:off x="2043448" y="2143116"/>
                <a:ext cx="114654"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1" name="TextBox 20"/>
              <p:cNvSpPr txBox="1"/>
              <p:nvPr/>
            </p:nvSpPr>
            <p:spPr>
              <a:xfrm>
                <a:off x="2214546" y="1988098"/>
                <a:ext cx="4357718" cy="461665"/>
              </a:xfrm>
              <a:prstGeom prst="rect">
                <a:avLst/>
              </a:prstGeom>
              <a:noFill/>
            </p:spPr>
            <p:txBody>
              <a:bodyPr wrap="square" rtlCol="0" anchor="ctr">
                <a:spAutoFit/>
              </a:bodyPr>
              <a:lstStyle/>
              <a:p>
                <a:r>
                  <a:rPr lang="zh-CN" altLang="en-US" sz="2400" b="1" dirty="0" smtClean="0">
                    <a:latin typeface="华文楷体" pitchFamily="2" charset="-122"/>
                    <a:ea typeface="华文楷体" pitchFamily="2" charset="-122"/>
                  </a:rPr>
                  <a:t>提请注意事项</a:t>
                </a:r>
                <a:endParaRPr lang="zh-CN" altLang="en-US" sz="2400" b="1" dirty="0">
                  <a:latin typeface="华文楷体" pitchFamily="2" charset="-122"/>
                  <a:ea typeface="华文楷体" pitchFamily="2" charset="-122"/>
                </a:endParaRPr>
              </a:p>
            </p:txBody>
          </p:sp>
        </p:grpSp>
      </p:grpSp>
      <p:pic>
        <p:nvPicPr>
          <p:cNvPr id="25" name="图片 24" descr="QQ截图20151014174156.png"/>
          <p:cNvPicPr>
            <a:picLocks noChangeAspect="1"/>
          </p:cNvPicPr>
          <p:nvPr/>
        </p:nvPicPr>
        <p:blipFill>
          <a:blip r:embed="rId3" cstate="print">
            <a:grayscl/>
          </a:blip>
          <a:stretch>
            <a:fillRect/>
          </a:stretch>
        </p:blipFill>
        <p:spPr>
          <a:xfrm>
            <a:off x="7500958" y="5663060"/>
            <a:ext cx="1643042" cy="1194940"/>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QQ截图20151019155058.png"/>
          <p:cNvPicPr>
            <a:picLocks noChangeAspect="1"/>
          </p:cNvPicPr>
          <p:nvPr/>
        </p:nvPicPr>
        <p:blipFill>
          <a:blip r:embed="rId2" cstate="print"/>
          <a:stretch>
            <a:fillRect/>
          </a:stretch>
        </p:blipFill>
        <p:spPr>
          <a:xfrm>
            <a:off x="0" y="0"/>
            <a:ext cx="9144000" cy="6858000"/>
          </a:xfrm>
          <a:prstGeom prst="rect">
            <a:avLst/>
          </a:prstGeom>
          <a:ln>
            <a:solidFill>
              <a:srgbClr val="FF33CC"/>
            </a:solidFill>
          </a:ln>
        </p:spPr>
      </p:pic>
      <p:sp>
        <p:nvSpPr>
          <p:cNvPr id="3" name="内容占位符 2"/>
          <p:cNvSpPr>
            <a:spLocks noGrp="1"/>
          </p:cNvSpPr>
          <p:nvPr>
            <p:ph idx="1"/>
          </p:nvPr>
        </p:nvSpPr>
        <p:spPr>
          <a:xfrm>
            <a:off x="791590" y="548681"/>
            <a:ext cx="6995120" cy="720079"/>
          </a:xfrm>
        </p:spPr>
        <p:txBody>
          <a:bodyPr/>
          <a:lstStyle/>
          <a:p>
            <a:pPr>
              <a:buNone/>
            </a:pPr>
            <a:r>
              <a:rPr lang="zh-CN" altLang="en-US" b="1" dirty="0" smtClean="0">
                <a:latin typeface="华文楷体" pitchFamily="2" charset="-122"/>
                <a:ea typeface="华文楷体" pitchFamily="2" charset="-122"/>
              </a:rPr>
              <a:t>一、经济责任审计工作简介</a:t>
            </a:r>
          </a:p>
          <a:p>
            <a:pPr>
              <a:buNone/>
            </a:pPr>
            <a:endParaRPr lang="en-US" altLang="zh-CN" b="1" dirty="0" smtClean="0">
              <a:effectLst>
                <a:glow rad="101600">
                  <a:schemeClr val="accent1">
                    <a:satMod val="175000"/>
                    <a:alpha val="40000"/>
                  </a:schemeClr>
                </a:glow>
              </a:effectLst>
              <a:latin typeface="楷体_GB2312" pitchFamily="49" charset="-122"/>
              <a:ea typeface="楷体_GB2312" pitchFamily="49" charset="-122"/>
            </a:endParaRPr>
          </a:p>
        </p:txBody>
      </p:sp>
      <p:sp>
        <p:nvSpPr>
          <p:cNvPr id="5" name="内容占位符 2"/>
          <p:cNvSpPr txBox="1">
            <a:spLocks/>
          </p:cNvSpPr>
          <p:nvPr/>
        </p:nvSpPr>
        <p:spPr bwMode="auto">
          <a:xfrm>
            <a:off x="1033264" y="1988841"/>
            <a:ext cx="6995120" cy="17259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eaLnBrk="0" hangingPunct="0">
              <a:lnSpc>
                <a:spcPts val="3000"/>
              </a:lnSpc>
              <a:spcBef>
                <a:spcPct val="20000"/>
              </a:spcBef>
              <a:defRPr/>
            </a:pPr>
            <a:r>
              <a:rPr lang="zh-CN" altLang="en-US" sz="2000" dirty="0" smtClean="0">
                <a:latin typeface="华文楷体" pitchFamily="2" charset="-122"/>
                <a:ea typeface="华文楷体" pitchFamily="2" charset="-122"/>
              </a:rPr>
              <a:t>   </a:t>
            </a:r>
            <a:r>
              <a:rPr lang="zh-CN" altLang="en-US" sz="2000" b="1" dirty="0" smtClean="0">
                <a:latin typeface="华文楷体" pitchFamily="2" charset="-122"/>
                <a:ea typeface="华文楷体" pitchFamily="2" charset="-122"/>
              </a:rPr>
              <a:t>“领导干部经济责任审计是指高校内部审计机构通过对学校内部中层领导干部所在部门、单位财务收支以及相关经济活动的审计，鉴证和评价领导干部</a:t>
            </a:r>
            <a:r>
              <a:rPr lang="zh-CN" altLang="en-US" sz="2000" b="1" dirty="0" smtClean="0">
                <a:solidFill>
                  <a:srgbClr val="FF33CC"/>
                </a:solidFill>
                <a:latin typeface="华文楷体" pitchFamily="2" charset="-122"/>
                <a:ea typeface="华文楷体" pitchFamily="2" charset="-122"/>
              </a:rPr>
              <a:t>经济责任</a:t>
            </a:r>
            <a:r>
              <a:rPr lang="zh-CN" altLang="en-US" sz="2000" b="1" dirty="0" smtClean="0">
                <a:latin typeface="华文楷体" pitchFamily="2" charset="-122"/>
                <a:ea typeface="华文楷体" pitchFamily="2" charset="-122"/>
              </a:rPr>
              <a:t>履行情况的行为” （</a:t>
            </a:r>
            <a:r>
              <a:rPr lang="en-US" altLang="zh-CN" sz="1600" b="1" dirty="0" smtClean="0">
                <a:solidFill>
                  <a:srgbClr val="00B050"/>
                </a:solidFill>
                <a:latin typeface="华文楷体" pitchFamily="2" charset="-122"/>
                <a:ea typeface="华文楷体" pitchFamily="2" charset="-122"/>
              </a:rPr>
              <a:t>《</a:t>
            </a:r>
            <a:r>
              <a:rPr lang="zh-CN" altLang="en-US" sz="1600" b="1" dirty="0" smtClean="0">
                <a:solidFill>
                  <a:srgbClr val="00B050"/>
                </a:solidFill>
                <a:latin typeface="华文楷体" pitchFamily="2" charset="-122"/>
                <a:ea typeface="华文楷体" pitchFamily="2" charset="-122"/>
              </a:rPr>
              <a:t>内部审计实务指南第</a:t>
            </a:r>
            <a:r>
              <a:rPr lang="en-US" altLang="zh-CN" sz="1600" b="1" dirty="0" smtClean="0">
                <a:solidFill>
                  <a:srgbClr val="00B050"/>
                </a:solidFill>
                <a:latin typeface="华文楷体" pitchFamily="2" charset="-122"/>
                <a:ea typeface="华文楷体" pitchFamily="2" charset="-122"/>
              </a:rPr>
              <a:t>4</a:t>
            </a:r>
            <a:r>
              <a:rPr lang="zh-CN" altLang="en-US" sz="1600" b="1" dirty="0" smtClean="0">
                <a:solidFill>
                  <a:srgbClr val="00B050"/>
                </a:solidFill>
                <a:latin typeface="华文楷体" pitchFamily="2" charset="-122"/>
                <a:ea typeface="华文楷体" pitchFamily="2" charset="-122"/>
              </a:rPr>
              <a:t>号</a:t>
            </a:r>
            <a:r>
              <a:rPr lang="en-US" altLang="zh-CN" sz="1600" b="1" dirty="0" smtClean="0">
                <a:solidFill>
                  <a:srgbClr val="00B050"/>
                </a:solidFill>
                <a:latin typeface="华文楷体" pitchFamily="2" charset="-122"/>
                <a:ea typeface="华文楷体" pitchFamily="2" charset="-122"/>
              </a:rPr>
              <a:t>——</a:t>
            </a:r>
            <a:r>
              <a:rPr lang="zh-CN" altLang="en-US" sz="1600" b="1" dirty="0" smtClean="0">
                <a:solidFill>
                  <a:srgbClr val="00B050"/>
                </a:solidFill>
                <a:latin typeface="华文楷体" pitchFamily="2" charset="-122"/>
                <a:ea typeface="华文楷体" pitchFamily="2" charset="-122"/>
              </a:rPr>
              <a:t>高校内部审计</a:t>
            </a:r>
            <a:r>
              <a:rPr lang="en-US" altLang="zh-CN" sz="1600" b="1" dirty="0" smtClean="0">
                <a:solidFill>
                  <a:srgbClr val="00B050"/>
                </a:solidFill>
                <a:latin typeface="华文楷体" pitchFamily="2" charset="-122"/>
                <a:ea typeface="华文楷体" pitchFamily="2" charset="-122"/>
              </a:rPr>
              <a:t>》</a:t>
            </a:r>
            <a:r>
              <a:rPr lang="zh-CN" altLang="en-US" sz="1600" b="1" dirty="0" smtClean="0">
                <a:solidFill>
                  <a:srgbClr val="00B050"/>
                </a:solidFill>
                <a:latin typeface="华文楷体" pitchFamily="2" charset="-122"/>
                <a:ea typeface="华文楷体" pitchFamily="2" charset="-122"/>
              </a:rPr>
              <a:t>，第九十三条</a:t>
            </a:r>
            <a:r>
              <a:rPr lang="zh-CN" altLang="en-US" sz="2000" b="1" dirty="0" smtClean="0">
                <a:latin typeface="华文楷体" pitchFamily="2" charset="-122"/>
                <a:ea typeface="华文楷体" pitchFamily="2" charset="-122"/>
              </a:rPr>
              <a:t>）</a:t>
            </a:r>
            <a:endParaRPr kumimoji="0" lang="en-US" altLang="zh-CN" sz="2000" b="1" i="0" u="none" strike="noStrike" kern="0" cap="none" spc="0" normalizeH="0" baseline="0" noProof="0" dirty="0" smtClean="0">
              <a:ln>
                <a:noFill/>
              </a:ln>
              <a:solidFill>
                <a:schemeClr val="tx1"/>
              </a:solidFill>
              <a:effectLst>
                <a:glow rad="101600">
                  <a:schemeClr val="accent1">
                    <a:satMod val="175000"/>
                    <a:alpha val="40000"/>
                  </a:schemeClr>
                </a:glow>
              </a:effectLst>
              <a:uLnTx/>
              <a:uFillTx/>
              <a:latin typeface="华文楷体" pitchFamily="2" charset="-122"/>
              <a:ea typeface="华文楷体" pitchFamily="2" charset="-122"/>
            </a:endParaRPr>
          </a:p>
        </p:txBody>
      </p:sp>
      <p:sp>
        <p:nvSpPr>
          <p:cNvPr id="9" name="TextBox 8"/>
          <p:cNvSpPr txBox="1"/>
          <p:nvPr/>
        </p:nvSpPr>
        <p:spPr>
          <a:xfrm>
            <a:off x="1141876" y="1428736"/>
            <a:ext cx="5430388" cy="461665"/>
          </a:xfrm>
          <a:prstGeom prst="rect">
            <a:avLst/>
          </a:prstGeom>
          <a:noFill/>
        </p:spPr>
        <p:txBody>
          <a:bodyPr wrap="square" rtlCol="0" anchor="ctr">
            <a:spAutoFit/>
          </a:bodyPr>
          <a:lstStyle/>
          <a:p>
            <a:r>
              <a:rPr lang="zh-CN" altLang="en-US" sz="2400" b="1" dirty="0" smtClean="0">
                <a:latin typeface="华文楷体" pitchFamily="2" charset="-122"/>
                <a:ea typeface="华文楷体" pitchFamily="2" charset="-122"/>
              </a:rPr>
              <a:t>（一）定义</a:t>
            </a:r>
            <a:endParaRPr lang="zh-CN" altLang="en-US" sz="2400" b="1" dirty="0">
              <a:latin typeface="华文楷体" pitchFamily="2" charset="-122"/>
              <a:ea typeface="华文楷体" pitchFamily="2" charset="-122"/>
            </a:endParaRPr>
          </a:p>
        </p:txBody>
      </p:sp>
      <p:grpSp>
        <p:nvGrpSpPr>
          <p:cNvPr id="16" name="组合 15"/>
          <p:cNvGrpSpPr/>
          <p:nvPr/>
        </p:nvGrpSpPr>
        <p:grpSpPr>
          <a:xfrm>
            <a:off x="1500166" y="4000504"/>
            <a:ext cx="4643470" cy="500066"/>
            <a:chOff x="1500166" y="4000504"/>
            <a:chExt cx="4643470" cy="500066"/>
          </a:xfrm>
        </p:grpSpPr>
        <p:sp>
          <p:nvSpPr>
            <p:cNvPr id="12" name="TextBox 11"/>
            <p:cNvSpPr txBox="1"/>
            <p:nvPr/>
          </p:nvSpPr>
          <p:spPr>
            <a:xfrm>
              <a:off x="1714480" y="4000504"/>
              <a:ext cx="4429156"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eaLnBrk="0" hangingPunct="0">
                <a:lnSpc>
                  <a:spcPts val="3000"/>
                </a:lnSpc>
                <a:spcBef>
                  <a:spcPct val="20000"/>
                </a:spcBef>
                <a:defRPr/>
              </a:pPr>
              <a:r>
                <a:rPr lang="zh-CN" altLang="en-US" sz="2000" b="1" dirty="0" smtClean="0">
                  <a:latin typeface="华文楷体" pitchFamily="2" charset="-122"/>
                  <a:ea typeface="华文楷体" pitchFamily="2" charset="-122"/>
                </a:rPr>
                <a:t>什么样的活动属于</a:t>
              </a:r>
              <a:r>
                <a:rPr lang="zh-CN" altLang="en-US" sz="2000" b="1" dirty="0" smtClean="0">
                  <a:solidFill>
                    <a:srgbClr val="FF33CC"/>
                  </a:solidFill>
                  <a:latin typeface="华文楷体" pitchFamily="2" charset="-122"/>
                  <a:ea typeface="华文楷体" pitchFamily="2" charset="-122"/>
                </a:rPr>
                <a:t>经济责任</a:t>
              </a:r>
              <a:r>
                <a:rPr lang="zh-CN" altLang="en-US" sz="2000" b="1" dirty="0" smtClean="0">
                  <a:latin typeface="华文楷体" pitchFamily="2" charset="-122"/>
                  <a:ea typeface="华文楷体" pitchFamily="2" charset="-122"/>
                </a:rPr>
                <a:t>的范畴</a:t>
              </a:r>
            </a:p>
          </p:txBody>
        </p:sp>
        <p:sp>
          <p:nvSpPr>
            <p:cNvPr id="15" name="等腰三角形 14"/>
            <p:cNvSpPr/>
            <p:nvPr/>
          </p:nvSpPr>
          <p:spPr>
            <a:xfrm rot="5400000">
              <a:off x="1495745" y="4147803"/>
              <a:ext cx="214312" cy="205470"/>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descr="QQ截图20151014174156.png"/>
          <p:cNvPicPr>
            <a:picLocks noChangeAspect="1"/>
          </p:cNvPicPr>
          <p:nvPr/>
        </p:nvPicPr>
        <p:blipFill>
          <a:blip r:embed="rId3" cstate="print">
            <a:grayscl/>
          </a:blip>
          <a:stretch>
            <a:fillRect/>
          </a:stretch>
        </p:blipFill>
        <p:spPr>
          <a:xfrm>
            <a:off x="7500958" y="5663060"/>
            <a:ext cx="1643042" cy="1194940"/>
          </a:xfrm>
          <a:prstGeom prst="rect">
            <a:avLst/>
          </a:prstGeom>
        </p:spPr>
      </p:pic>
      <p:sp>
        <p:nvSpPr>
          <p:cNvPr id="17" name="动作按钮: 帮助 16">
            <a:hlinkClick r:id="" action="ppaction://hlinkshowjump?jump=nextslide" highlightClick="1"/>
          </p:cNvPr>
          <p:cNvSpPr/>
          <p:nvPr/>
        </p:nvSpPr>
        <p:spPr>
          <a:xfrm rot="991266">
            <a:off x="6072198" y="3794206"/>
            <a:ext cx="714380" cy="1071570"/>
          </a:xfrm>
          <a:prstGeom prst="actionButtonHelp">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solidFill>
                <a:srgbClr val="FF0000"/>
              </a:solidFill>
              <a:latin typeface="+mj-ea"/>
              <a:ea typeface="+mj-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par>
                          <p:cTn id="13" fill="hold">
                            <p:stCondLst>
                              <p:cond delay="500"/>
                            </p:stCondLst>
                            <p:childTnLst>
                              <p:par>
                                <p:cTn id="14" presetID="35" presetClass="emph" presetSubtype="0" repeatCount="indefinite" fill="hold" grpId="0" nodeType="afterEffect">
                                  <p:stCondLst>
                                    <p:cond delay="0"/>
                                  </p:stCondLst>
                                  <p:endCondLst>
                                    <p:cond evt="onNext" delay="0">
                                      <p:tgtEl>
                                        <p:sldTgt/>
                                      </p:tgtEl>
                                    </p:cond>
                                  </p:endCondLst>
                                  <p:childTnLst>
                                    <p:anim calcmode="discrete" valueType="str">
                                      <p:cBhvr>
                                        <p:cTn id="15" dur="1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QQ截图20151019155058.png"/>
          <p:cNvPicPr>
            <a:picLocks noChangeAspect="1"/>
          </p:cNvPicPr>
          <p:nvPr/>
        </p:nvPicPr>
        <p:blipFill>
          <a:blip r:embed="rId2" cstate="print"/>
          <a:stretch>
            <a:fillRect/>
          </a:stretch>
        </p:blipFill>
        <p:spPr>
          <a:xfrm>
            <a:off x="0" y="0"/>
            <a:ext cx="9144000" cy="6858000"/>
          </a:xfrm>
          <a:prstGeom prst="rect">
            <a:avLst/>
          </a:prstGeom>
        </p:spPr>
      </p:pic>
      <p:sp>
        <p:nvSpPr>
          <p:cNvPr id="3" name="内容占位符 2"/>
          <p:cNvSpPr>
            <a:spLocks noGrp="1"/>
          </p:cNvSpPr>
          <p:nvPr>
            <p:ph idx="1"/>
          </p:nvPr>
        </p:nvSpPr>
        <p:spPr>
          <a:xfrm>
            <a:off x="791590" y="548681"/>
            <a:ext cx="6995120" cy="720079"/>
          </a:xfrm>
        </p:spPr>
        <p:txBody>
          <a:bodyPr/>
          <a:lstStyle/>
          <a:p>
            <a:pPr>
              <a:buNone/>
            </a:pPr>
            <a:r>
              <a:rPr lang="zh-CN" altLang="en-US" b="1" dirty="0" smtClean="0">
                <a:latin typeface="华文楷体" pitchFamily="2" charset="-122"/>
                <a:ea typeface="华文楷体" pitchFamily="2" charset="-122"/>
              </a:rPr>
              <a:t>一、经济责任审计工作简介</a:t>
            </a:r>
          </a:p>
          <a:p>
            <a:pPr>
              <a:buNone/>
            </a:pPr>
            <a:endParaRPr lang="en-US" altLang="zh-CN" b="1" dirty="0" smtClean="0">
              <a:effectLst>
                <a:glow rad="101600">
                  <a:schemeClr val="accent1">
                    <a:satMod val="175000"/>
                    <a:alpha val="40000"/>
                  </a:schemeClr>
                </a:glow>
              </a:effectLst>
              <a:latin typeface="楷体_GB2312" pitchFamily="49" charset="-122"/>
              <a:ea typeface="楷体_GB2312" pitchFamily="49" charset="-122"/>
            </a:endParaRPr>
          </a:p>
        </p:txBody>
      </p:sp>
      <p:sp>
        <p:nvSpPr>
          <p:cNvPr id="5" name="内容占位符 2"/>
          <p:cNvSpPr txBox="1">
            <a:spLocks/>
          </p:cNvSpPr>
          <p:nvPr/>
        </p:nvSpPr>
        <p:spPr bwMode="auto">
          <a:xfrm>
            <a:off x="1000100" y="1643050"/>
            <a:ext cx="7253512" cy="1011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eaLnBrk="0" hangingPunct="0">
              <a:lnSpc>
                <a:spcPts val="3000"/>
              </a:lnSpc>
              <a:spcBef>
                <a:spcPct val="20000"/>
              </a:spcBef>
              <a:defRPr/>
            </a:pPr>
            <a:r>
              <a:rPr lang="zh-CN" altLang="en-US" sz="2000" dirty="0" smtClean="0">
                <a:latin typeface="华文楷体" pitchFamily="2" charset="-122"/>
                <a:ea typeface="华文楷体" pitchFamily="2" charset="-122"/>
              </a:rPr>
              <a:t>     </a:t>
            </a:r>
            <a:r>
              <a:rPr lang="en-US" altLang="zh-CN" sz="2000" b="1" dirty="0" smtClean="0">
                <a:latin typeface="华文楷体" pitchFamily="2" charset="-122"/>
                <a:ea typeface="华文楷体" pitchFamily="2" charset="-122"/>
              </a:rPr>
              <a:t>《</a:t>
            </a:r>
            <a:r>
              <a:rPr lang="zh-CN" altLang="en-US" sz="2000" b="1" dirty="0" smtClean="0">
                <a:latin typeface="华文楷体" pitchFamily="2" charset="-122"/>
                <a:ea typeface="华文楷体" pitchFamily="2" charset="-122"/>
              </a:rPr>
              <a:t>指南</a:t>
            </a:r>
            <a:r>
              <a:rPr lang="en-US" altLang="zh-CN" sz="2000" b="1" dirty="0" smtClean="0">
                <a:latin typeface="华文楷体" pitchFamily="2" charset="-122"/>
                <a:ea typeface="华文楷体" pitchFamily="2" charset="-122"/>
              </a:rPr>
              <a:t>》</a:t>
            </a:r>
            <a:r>
              <a:rPr lang="zh-CN" altLang="en-US" sz="2000" b="1" dirty="0" smtClean="0">
                <a:latin typeface="华文楷体" pitchFamily="2" charset="-122"/>
                <a:ea typeface="华文楷体" pitchFamily="2" charset="-122"/>
              </a:rPr>
              <a:t>指出“经济责任”是指被审计领导干部基于特定职务而应履行、承担的与经济相关的职责和义务。</a:t>
            </a:r>
            <a:endParaRPr kumimoji="0" lang="en-US" altLang="zh-CN" sz="2000" b="1" i="0" u="none" strike="noStrike" kern="0" cap="none" spc="0" normalizeH="0" baseline="0" noProof="0" dirty="0" smtClean="0">
              <a:ln>
                <a:noFill/>
              </a:ln>
              <a:solidFill>
                <a:schemeClr val="tx1"/>
              </a:solidFill>
              <a:effectLst>
                <a:glow rad="101600">
                  <a:schemeClr val="accent1">
                    <a:satMod val="175000"/>
                    <a:alpha val="40000"/>
                  </a:schemeClr>
                </a:glow>
              </a:effectLst>
              <a:uLnTx/>
              <a:uFillTx/>
              <a:latin typeface="华文楷体" pitchFamily="2" charset="-122"/>
              <a:ea typeface="华文楷体" pitchFamily="2" charset="-122"/>
            </a:endParaRPr>
          </a:p>
        </p:txBody>
      </p:sp>
      <p:grpSp>
        <p:nvGrpSpPr>
          <p:cNvPr id="2" name="组合 9"/>
          <p:cNvGrpSpPr/>
          <p:nvPr/>
        </p:nvGrpSpPr>
        <p:grpSpPr>
          <a:xfrm>
            <a:off x="1428728" y="1285860"/>
            <a:ext cx="5643602" cy="461665"/>
            <a:chOff x="1928794" y="2824459"/>
            <a:chExt cx="5643602" cy="461665"/>
          </a:xfrm>
        </p:grpSpPr>
        <p:sp>
          <p:nvSpPr>
            <p:cNvPr id="8" name="椭圆 7"/>
            <p:cNvSpPr/>
            <p:nvPr/>
          </p:nvSpPr>
          <p:spPr>
            <a:xfrm>
              <a:off x="1928794" y="2979477"/>
              <a:ext cx="142877"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9" name="TextBox 8"/>
            <p:cNvSpPr txBox="1"/>
            <p:nvPr/>
          </p:nvSpPr>
          <p:spPr>
            <a:xfrm>
              <a:off x="2142008" y="2824459"/>
              <a:ext cx="5430388" cy="461665"/>
            </a:xfrm>
            <a:prstGeom prst="rect">
              <a:avLst/>
            </a:prstGeom>
            <a:noFill/>
          </p:spPr>
          <p:txBody>
            <a:bodyPr wrap="square" rtlCol="0" anchor="ctr">
              <a:spAutoFit/>
            </a:bodyPr>
            <a:lstStyle/>
            <a:p>
              <a:r>
                <a:rPr lang="zh-CN" altLang="en-US" sz="2400" b="1" dirty="0" smtClean="0">
                  <a:latin typeface="华文楷体" pitchFamily="2" charset="-122"/>
                  <a:ea typeface="华文楷体" pitchFamily="2" charset="-122"/>
                </a:rPr>
                <a:t>经济责任的界定</a:t>
              </a:r>
              <a:endParaRPr lang="zh-CN" altLang="en-US" sz="2400" b="1" dirty="0">
                <a:latin typeface="华文楷体" pitchFamily="2" charset="-122"/>
                <a:ea typeface="华文楷体" pitchFamily="2" charset="-122"/>
              </a:endParaRPr>
            </a:p>
          </p:txBody>
        </p:sp>
      </p:grpSp>
      <p:sp>
        <p:nvSpPr>
          <p:cNvPr id="11" name="内容占位符 2"/>
          <p:cNvSpPr txBox="1">
            <a:spLocks/>
          </p:cNvSpPr>
          <p:nvPr/>
        </p:nvSpPr>
        <p:spPr bwMode="auto">
          <a:xfrm>
            <a:off x="1071538" y="2428868"/>
            <a:ext cx="7215238" cy="30718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eaLnBrk="0" hangingPunct="0">
              <a:lnSpc>
                <a:spcPts val="3000"/>
              </a:lnSpc>
              <a:spcBef>
                <a:spcPct val="20000"/>
              </a:spcBef>
              <a:defRPr/>
            </a:pPr>
            <a:r>
              <a:rPr lang="zh-CN" altLang="en-US" sz="2000" b="1" dirty="0" smtClean="0">
                <a:latin typeface="华文楷体" pitchFamily="2" charset="-122"/>
                <a:ea typeface="华文楷体" pitchFamily="2" charset="-122"/>
              </a:rPr>
              <a:t>     我们认为，主要包括以下两方面内容：</a:t>
            </a:r>
            <a:endParaRPr lang="en-US" altLang="zh-CN" sz="2000" b="1" dirty="0" smtClean="0">
              <a:latin typeface="华文楷体" pitchFamily="2" charset="-122"/>
              <a:ea typeface="华文楷体" pitchFamily="2" charset="-122"/>
            </a:endParaRPr>
          </a:p>
          <a:p>
            <a:pPr marL="342900" indent="-342900" algn="just" eaLnBrk="0" hangingPunct="0">
              <a:lnSpc>
                <a:spcPts val="3000"/>
              </a:lnSpc>
              <a:spcBef>
                <a:spcPct val="20000"/>
              </a:spcBef>
              <a:defRPr/>
            </a:pPr>
            <a:r>
              <a:rPr lang="zh-CN" altLang="en-US" sz="2000" b="1" dirty="0" smtClean="0">
                <a:latin typeface="华文楷体" pitchFamily="2" charset="-122"/>
                <a:ea typeface="华文楷体" pitchFamily="2" charset="-122"/>
              </a:rPr>
              <a:t>   （</a:t>
            </a:r>
            <a:r>
              <a:rPr lang="en-US" altLang="zh-CN" sz="2000" b="1" dirty="0" smtClean="0">
                <a:latin typeface="华文楷体" pitchFamily="2" charset="-122"/>
                <a:ea typeface="华文楷体" pitchFamily="2" charset="-122"/>
              </a:rPr>
              <a:t>1</a:t>
            </a:r>
            <a:r>
              <a:rPr lang="zh-CN" altLang="en-US" sz="2000" b="1" dirty="0" smtClean="0">
                <a:latin typeface="华文楷体" pitchFamily="2" charset="-122"/>
                <a:ea typeface="华文楷体" pitchFamily="2" charset="-122"/>
              </a:rPr>
              <a:t>）</a:t>
            </a:r>
            <a:r>
              <a:rPr lang="zh-CN" altLang="en-US" sz="2000" b="1" dirty="0" smtClean="0">
                <a:solidFill>
                  <a:srgbClr val="FF33CC"/>
                </a:solidFill>
                <a:latin typeface="华文楷体" pitchFamily="2" charset="-122"/>
                <a:ea typeface="华文楷体" pitchFamily="2" charset="-122"/>
              </a:rPr>
              <a:t>部门内部管理责任</a:t>
            </a:r>
            <a:endParaRPr lang="en-US" altLang="zh-CN" sz="2000" b="1" dirty="0" smtClean="0">
              <a:solidFill>
                <a:srgbClr val="FF33CC"/>
              </a:solidFill>
              <a:latin typeface="华文楷体" pitchFamily="2" charset="-122"/>
              <a:ea typeface="华文楷体" pitchFamily="2" charset="-122"/>
            </a:endParaRPr>
          </a:p>
          <a:p>
            <a:pPr marL="342900" indent="-342900" algn="just" eaLnBrk="0" hangingPunct="0">
              <a:lnSpc>
                <a:spcPts val="3000"/>
              </a:lnSpc>
              <a:spcBef>
                <a:spcPct val="20000"/>
              </a:spcBef>
              <a:defRPr/>
            </a:pPr>
            <a:r>
              <a:rPr lang="en-US" altLang="zh-CN" sz="2000" b="1" dirty="0" smtClean="0">
                <a:latin typeface="华文楷体" pitchFamily="2" charset="-122"/>
                <a:ea typeface="华文楷体" pitchFamily="2" charset="-122"/>
              </a:rPr>
              <a:t>          </a:t>
            </a:r>
            <a:r>
              <a:rPr lang="zh-CN" altLang="en-US" sz="2000" b="1" dirty="0" smtClean="0">
                <a:latin typeface="华文楷体" pitchFamily="2" charset="-122"/>
                <a:ea typeface="华文楷体" pitchFamily="2" charset="-122"/>
              </a:rPr>
              <a:t>（即作为部门领导在部门管理中应当承担的管理职责，如：人员管理、财务管理、资产管理等）；</a:t>
            </a:r>
          </a:p>
          <a:p>
            <a:pPr marL="342900" indent="-342900" algn="just" eaLnBrk="0" hangingPunct="0">
              <a:lnSpc>
                <a:spcPts val="3000"/>
              </a:lnSpc>
              <a:spcBef>
                <a:spcPct val="20000"/>
              </a:spcBef>
              <a:defRPr/>
            </a:pPr>
            <a:r>
              <a:rPr lang="zh-CN" altLang="en-US" sz="2000" b="1" dirty="0" smtClean="0">
                <a:latin typeface="华文楷体" pitchFamily="2" charset="-122"/>
                <a:ea typeface="华文楷体" pitchFamily="2" charset="-122"/>
              </a:rPr>
              <a:t>   （</a:t>
            </a:r>
            <a:r>
              <a:rPr lang="en-US" altLang="zh-CN" sz="2000" b="1" dirty="0" smtClean="0">
                <a:latin typeface="华文楷体" pitchFamily="2" charset="-122"/>
                <a:ea typeface="华文楷体" pitchFamily="2" charset="-122"/>
              </a:rPr>
              <a:t>2</a:t>
            </a:r>
            <a:r>
              <a:rPr lang="zh-CN" altLang="en-US" sz="2000" b="1" dirty="0" smtClean="0">
                <a:latin typeface="华文楷体" pitchFamily="2" charset="-122"/>
                <a:ea typeface="华文楷体" pitchFamily="2" charset="-122"/>
              </a:rPr>
              <a:t>）</a:t>
            </a:r>
            <a:r>
              <a:rPr lang="zh-CN" altLang="en-US" sz="2000" b="1" dirty="0" smtClean="0">
                <a:solidFill>
                  <a:srgbClr val="FF33CC"/>
                </a:solidFill>
                <a:latin typeface="华文楷体" pitchFamily="2" charset="-122"/>
                <a:ea typeface="华文楷体" pitchFamily="2" charset="-122"/>
              </a:rPr>
              <a:t>部门责任</a:t>
            </a:r>
            <a:endParaRPr lang="en-US" altLang="zh-CN" sz="2000" b="1" dirty="0" smtClean="0">
              <a:solidFill>
                <a:srgbClr val="FF33CC"/>
              </a:solidFill>
              <a:latin typeface="华文楷体" pitchFamily="2" charset="-122"/>
              <a:ea typeface="华文楷体" pitchFamily="2" charset="-122"/>
            </a:endParaRPr>
          </a:p>
          <a:p>
            <a:pPr marL="342900" indent="-342900" algn="just" eaLnBrk="0" hangingPunct="0">
              <a:lnSpc>
                <a:spcPts val="3000"/>
              </a:lnSpc>
              <a:spcBef>
                <a:spcPct val="20000"/>
              </a:spcBef>
              <a:defRPr/>
            </a:pPr>
            <a:r>
              <a:rPr lang="en-US" altLang="zh-CN" sz="2000" b="1" dirty="0" smtClean="0">
                <a:latin typeface="华文楷体" pitchFamily="2" charset="-122"/>
                <a:ea typeface="华文楷体" pitchFamily="2" charset="-122"/>
              </a:rPr>
              <a:t>          </a:t>
            </a:r>
            <a:r>
              <a:rPr lang="zh-CN" altLang="en-US" sz="2000" b="1" dirty="0" smtClean="0">
                <a:latin typeface="华文楷体" pitchFamily="2" charset="-122"/>
                <a:ea typeface="华文楷体" pitchFamily="2" charset="-122"/>
              </a:rPr>
              <a:t>（即部门作为学校的职能管理部门应当承担的管理职责， 如：审计处负有干部经济责任审计、咨询服务等职责；科技处负有管理学校科研项目等职责；保卫处负有保障校园安全等职责）</a:t>
            </a:r>
          </a:p>
        </p:txBody>
      </p:sp>
      <p:pic>
        <p:nvPicPr>
          <p:cNvPr id="10" name="图片 9" descr="QQ截图20151014174028.png"/>
          <p:cNvPicPr>
            <a:picLocks noChangeAspect="1"/>
          </p:cNvPicPr>
          <p:nvPr/>
        </p:nvPicPr>
        <p:blipFill>
          <a:blip r:embed="rId3" cstate="print">
            <a:grayscl/>
            <a:lum bright="22000"/>
          </a:blip>
          <a:stretch>
            <a:fillRect/>
          </a:stretch>
        </p:blipFill>
        <p:spPr>
          <a:xfrm>
            <a:off x="7459157" y="5715016"/>
            <a:ext cx="1684843" cy="1142984"/>
          </a:xfrm>
          <a:prstGeom prst="rect">
            <a:avLst/>
          </a:prstGeom>
          <a:ln>
            <a:solidFill>
              <a:schemeClr val="bg1"/>
            </a:solid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QQ截图20151019155058.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内容占位符 2"/>
          <p:cNvSpPr>
            <a:spLocks noGrp="1"/>
          </p:cNvSpPr>
          <p:nvPr>
            <p:ph idx="1"/>
          </p:nvPr>
        </p:nvSpPr>
        <p:spPr>
          <a:xfrm>
            <a:off x="791590" y="548681"/>
            <a:ext cx="6995120" cy="720079"/>
          </a:xfrm>
        </p:spPr>
        <p:txBody>
          <a:bodyPr/>
          <a:lstStyle/>
          <a:p>
            <a:pPr>
              <a:buNone/>
            </a:pPr>
            <a:r>
              <a:rPr lang="zh-CN" altLang="en-US" b="1" dirty="0" smtClean="0">
                <a:latin typeface="华文楷体" pitchFamily="2" charset="-122"/>
                <a:ea typeface="华文楷体" pitchFamily="2" charset="-122"/>
              </a:rPr>
              <a:t>一、经济责任审计工作简介</a:t>
            </a:r>
          </a:p>
          <a:p>
            <a:pPr>
              <a:buNone/>
            </a:pPr>
            <a:endParaRPr lang="en-US" altLang="zh-CN" b="1" dirty="0" smtClean="0">
              <a:effectLst>
                <a:glow rad="101600">
                  <a:schemeClr val="accent1">
                    <a:satMod val="175000"/>
                    <a:alpha val="40000"/>
                  </a:schemeClr>
                </a:glow>
              </a:effectLst>
              <a:latin typeface="楷体_GB2312" pitchFamily="49" charset="-122"/>
              <a:ea typeface="楷体_GB2312" pitchFamily="49" charset="-122"/>
            </a:endParaRPr>
          </a:p>
        </p:txBody>
      </p:sp>
      <p:sp>
        <p:nvSpPr>
          <p:cNvPr id="5" name="内容占位符 2"/>
          <p:cNvSpPr txBox="1">
            <a:spLocks/>
          </p:cNvSpPr>
          <p:nvPr/>
        </p:nvSpPr>
        <p:spPr bwMode="auto">
          <a:xfrm>
            <a:off x="642910" y="1988841"/>
            <a:ext cx="6967760" cy="17259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eaLnBrk="0" hangingPunct="0">
              <a:lnSpc>
                <a:spcPts val="3000"/>
              </a:lnSpc>
              <a:spcBef>
                <a:spcPct val="20000"/>
              </a:spcBef>
              <a:defRPr/>
            </a:pPr>
            <a:r>
              <a:rPr lang="zh-CN" altLang="en-US" sz="2000" dirty="0" smtClean="0">
                <a:latin typeface="华文楷体" pitchFamily="2" charset="-122"/>
                <a:ea typeface="华文楷体" pitchFamily="2" charset="-122"/>
              </a:rPr>
              <a:t>   </a:t>
            </a:r>
            <a:r>
              <a:rPr lang="zh-CN" altLang="en-US" sz="2000" b="1" dirty="0" smtClean="0">
                <a:latin typeface="华文楷体" pitchFamily="2" charset="-122"/>
                <a:ea typeface="华文楷体" pitchFamily="2" charset="-122"/>
              </a:rPr>
              <a:t>  </a:t>
            </a:r>
            <a:r>
              <a:rPr lang="en-US" altLang="zh-CN" sz="2000" b="1" dirty="0" smtClean="0">
                <a:latin typeface="华文楷体" pitchFamily="2" charset="-122"/>
                <a:ea typeface="华文楷体" pitchFamily="2" charset="-122"/>
              </a:rPr>
              <a:t>《</a:t>
            </a:r>
            <a:r>
              <a:rPr lang="zh-CN" altLang="en-US" sz="2000" b="1" dirty="0" smtClean="0">
                <a:latin typeface="华文楷体" pitchFamily="2" charset="-122"/>
                <a:ea typeface="华文楷体" pitchFamily="2" charset="-122"/>
              </a:rPr>
              <a:t>指南</a:t>
            </a:r>
            <a:r>
              <a:rPr lang="en-US" altLang="zh-CN" sz="2000" b="1" dirty="0" smtClean="0">
                <a:latin typeface="华文楷体" pitchFamily="2" charset="-122"/>
                <a:ea typeface="华文楷体" pitchFamily="2" charset="-122"/>
              </a:rPr>
              <a:t>》</a:t>
            </a:r>
            <a:r>
              <a:rPr lang="zh-CN" altLang="en-US" sz="2000" b="1" dirty="0" smtClean="0">
                <a:latin typeface="华文楷体" pitchFamily="2" charset="-122"/>
                <a:ea typeface="华文楷体" pitchFamily="2" charset="-122"/>
              </a:rPr>
              <a:t>指出“高校处级中层干部经济责任审计主要审计对象包括部、处、室、学院（系）、中心、所等由组织部门管理的领导干部。学校党委系统机构的负责人、群众团体负责人，因为有相对独立的经费审批权和使用权，独立承担一定经济责任，也属于经济责任审计的对象。”</a:t>
            </a:r>
            <a:endParaRPr lang="en-US" altLang="zh-CN" sz="2000" b="1" dirty="0" smtClean="0">
              <a:latin typeface="华文楷体" pitchFamily="2" charset="-122"/>
              <a:ea typeface="华文楷体" pitchFamily="2" charset="-122"/>
            </a:endParaRPr>
          </a:p>
          <a:p>
            <a:pPr marL="342900" indent="-342900" algn="just" eaLnBrk="0" hangingPunct="0">
              <a:lnSpc>
                <a:spcPts val="3000"/>
              </a:lnSpc>
              <a:spcBef>
                <a:spcPct val="20000"/>
              </a:spcBef>
              <a:defRPr/>
            </a:pPr>
            <a:r>
              <a:rPr lang="en-US" altLang="zh-CN" sz="2000" b="1" dirty="0" smtClean="0">
                <a:latin typeface="华文楷体" pitchFamily="2" charset="-122"/>
                <a:ea typeface="华文楷体" pitchFamily="2" charset="-122"/>
              </a:rPr>
              <a:t>     </a:t>
            </a:r>
            <a:r>
              <a:rPr lang="zh-CN" altLang="en-US" sz="2000" b="1" dirty="0" smtClean="0">
                <a:latin typeface="华文楷体" pitchFamily="2" charset="-122"/>
                <a:ea typeface="华文楷体" pitchFamily="2" charset="-122"/>
              </a:rPr>
              <a:t>（</a:t>
            </a:r>
            <a:r>
              <a:rPr lang="en-US" altLang="zh-CN" sz="1600" b="1" dirty="0" smtClean="0">
                <a:solidFill>
                  <a:srgbClr val="00B050"/>
                </a:solidFill>
                <a:latin typeface="华文楷体" pitchFamily="2" charset="-122"/>
                <a:ea typeface="华文楷体" pitchFamily="2" charset="-122"/>
              </a:rPr>
              <a:t>《</a:t>
            </a:r>
            <a:r>
              <a:rPr lang="zh-CN" altLang="en-US" sz="1600" b="1" dirty="0" smtClean="0">
                <a:solidFill>
                  <a:srgbClr val="00B050"/>
                </a:solidFill>
                <a:latin typeface="华文楷体" pitchFamily="2" charset="-122"/>
                <a:ea typeface="华文楷体" pitchFamily="2" charset="-122"/>
              </a:rPr>
              <a:t>内部审计实务指南第</a:t>
            </a:r>
            <a:r>
              <a:rPr lang="en-US" altLang="zh-CN" sz="1600" b="1" dirty="0" smtClean="0">
                <a:solidFill>
                  <a:srgbClr val="00B050"/>
                </a:solidFill>
                <a:latin typeface="华文楷体" pitchFamily="2" charset="-122"/>
                <a:ea typeface="华文楷体" pitchFamily="2" charset="-122"/>
              </a:rPr>
              <a:t>4</a:t>
            </a:r>
            <a:r>
              <a:rPr lang="zh-CN" altLang="en-US" sz="1600" b="1" dirty="0" smtClean="0">
                <a:solidFill>
                  <a:srgbClr val="00B050"/>
                </a:solidFill>
                <a:latin typeface="华文楷体" pitchFamily="2" charset="-122"/>
                <a:ea typeface="华文楷体" pitchFamily="2" charset="-122"/>
              </a:rPr>
              <a:t>号</a:t>
            </a:r>
            <a:r>
              <a:rPr lang="en-US" altLang="zh-CN" sz="1600" b="1" dirty="0" smtClean="0">
                <a:solidFill>
                  <a:srgbClr val="00B050"/>
                </a:solidFill>
                <a:latin typeface="华文楷体" pitchFamily="2" charset="-122"/>
                <a:ea typeface="华文楷体" pitchFamily="2" charset="-122"/>
              </a:rPr>
              <a:t>——</a:t>
            </a:r>
            <a:r>
              <a:rPr lang="zh-CN" altLang="en-US" sz="1600" b="1" dirty="0" smtClean="0">
                <a:solidFill>
                  <a:srgbClr val="00B050"/>
                </a:solidFill>
                <a:latin typeface="华文楷体" pitchFamily="2" charset="-122"/>
                <a:ea typeface="华文楷体" pitchFamily="2" charset="-122"/>
              </a:rPr>
              <a:t>高校内部审计</a:t>
            </a:r>
            <a:r>
              <a:rPr lang="en-US" altLang="zh-CN" sz="1600" b="1" dirty="0" smtClean="0">
                <a:solidFill>
                  <a:srgbClr val="00B050"/>
                </a:solidFill>
                <a:latin typeface="华文楷体" pitchFamily="2" charset="-122"/>
                <a:ea typeface="华文楷体" pitchFamily="2" charset="-122"/>
              </a:rPr>
              <a:t>》</a:t>
            </a:r>
            <a:r>
              <a:rPr lang="zh-CN" altLang="en-US" sz="2000" b="1" dirty="0" smtClean="0">
                <a:latin typeface="华文楷体" pitchFamily="2" charset="-122"/>
                <a:ea typeface="华文楷体" pitchFamily="2" charset="-122"/>
              </a:rPr>
              <a:t>）</a:t>
            </a:r>
            <a:endParaRPr kumimoji="0" lang="en-US" altLang="zh-CN" sz="2000" b="1" i="0" u="none" strike="noStrike" kern="0" cap="none" spc="0" normalizeH="0" baseline="0" noProof="0" dirty="0" smtClean="0">
              <a:ln>
                <a:noFill/>
              </a:ln>
              <a:solidFill>
                <a:schemeClr val="tx1"/>
              </a:solidFill>
              <a:effectLst>
                <a:glow rad="101600">
                  <a:schemeClr val="accent1">
                    <a:satMod val="175000"/>
                    <a:alpha val="40000"/>
                  </a:schemeClr>
                </a:glow>
              </a:effectLst>
              <a:uLnTx/>
              <a:uFillTx/>
              <a:latin typeface="华文楷体" pitchFamily="2" charset="-122"/>
              <a:ea typeface="华文楷体" pitchFamily="2" charset="-122"/>
            </a:endParaRPr>
          </a:p>
        </p:txBody>
      </p:sp>
      <p:sp>
        <p:nvSpPr>
          <p:cNvPr id="9" name="TextBox 8"/>
          <p:cNvSpPr txBox="1"/>
          <p:nvPr/>
        </p:nvSpPr>
        <p:spPr>
          <a:xfrm>
            <a:off x="751522" y="1428736"/>
            <a:ext cx="5430388" cy="461665"/>
          </a:xfrm>
          <a:prstGeom prst="rect">
            <a:avLst/>
          </a:prstGeom>
          <a:noFill/>
        </p:spPr>
        <p:txBody>
          <a:bodyPr wrap="square" rtlCol="0" anchor="ctr">
            <a:spAutoFit/>
          </a:bodyPr>
          <a:lstStyle/>
          <a:p>
            <a:r>
              <a:rPr lang="zh-CN" altLang="en-US" sz="2400" b="1" dirty="0" smtClean="0">
                <a:latin typeface="华文楷体" pitchFamily="2" charset="-122"/>
                <a:ea typeface="华文楷体" pitchFamily="2" charset="-122"/>
              </a:rPr>
              <a:t>（二）审计对象</a:t>
            </a:r>
            <a:endParaRPr lang="zh-CN" altLang="en-US" sz="2400" b="1" dirty="0">
              <a:latin typeface="华文楷体" pitchFamily="2" charset="-122"/>
              <a:ea typeface="华文楷体" pitchFamily="2" charset="-122"/>
            </a:endParaRPr>
          </a:p>
        </p:txBody>
      </p:sp>
      <p:grpSp>
        <p:nvGrpSpPr>
          <p:cNvPr id="2" name="组合 15"/>
          <p:cNvGrpSpPr/>
          <p:nvPr/>
        </p:nvGrpSpPr>
        <p:grpSpPr>
          <a:xfrm>
            <a:off x="824060" y="4500570"/>
            <a:ext cx="6929486" cy="500066"/>
            <a:chOff x="1350376" y="4000504"/>
            <a:chExt cx="4429155" cy="500066"/>
          </a:xfrm>
        </p:grpSpPr>
        <p:sp>
          <p:nvSpPr>
            <p:cNvPr id="12" name="TextBox 11"/>
            <p:cNvSpPr txBox="1"/>
            <p:nvPr/>
          </p:nvSpPr>
          <p:spPr>
            <a:xfrm>
              <a:off x="1350376" y="4000504"/>
              <a:ext cx="4429155" cy="500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eaLnBrk="0" hangingPunct="0">
                <a:lnSpc>
                  <a:spcPts val="3000"/>
                </a:lnSpc>
                <a:spcBef>
                  <a:spcPct val="20000"/>
                </a:spcBef>
                <a:defRPr/>
              </a:pPr>
              <a:r>
                <a:rPr lang="zh-CN" altLang="en-US" sz="2000" b="1" dirty="0" smtClean="0">
                  <a:latin typeface="华文楷体" pitchFamily="2" charset="-122"/>
                  <a:ea typeface="华文楷体" pitchFamily="2" charset="-122"/>
                </a:rPr>
                <a:t>      目前我们学校：审计对象人员名单由</a:t>
              </a:r>
              <a:r>
                <a:rPr lang="zh-CN" altLang="en-US" sz="2000" b="1" dirty="0" smtClean="0">
                  <a:solidFill>
                    <a:srgbClr val="FF33CC"/>
                  </a:solidFill>
                  <a:latin typeface="华文楷体" pitchFamily="2" charset="-122"/>
                  <a:ea typeface="华文楷体" pitchFamily="2" charset="-122"/>
                </a:rPr>
                <a:t>组织部建议，党委常委会决定</a:t>
              </a:r>
              <a:r>
                <a:rPr lang="zh-CN" altLang="en-US" sz="2000" b="1" dirty="0" smtClean="0">
                  <a:latin typeface="华文楷体" pitchFamily="2" charset="-122"/>
                  <a:ea typeface="华文楷体" pitchFamily="2" charset="-122"/>
                </a:rPr>
                <a:t>（部门主要指部门正职领导；学院仅指行政正职，包括主持工作的副职）</a:t>
              </a:r>
            </a:p>
          </p:txBody>
        </p:sp>
        <p:sp>
          <p:nvSpPr>
            <p:cNvPr id="15" name="等腰三角形 14"/>
            <p:cNvSpPr/>
            <p:nvPr/>
          </p:nvSpPr>
          <p:spPr>
            <a:xfrm rot="5400000">
              <a:off x="1442940" y="4200608"/>
              <a:ext cx="214312" cy="99860"/>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descr="QQ截图20151014174028.png"/>
          <p:cNvPicPr>
            <a:picLocks noChangeAspect="1"/>
          </p:cNvPicPr>
          <p:nvPr/>
        </p:nvPicPr>
        <p:blipFill>
          <a:blip r:embed="rId3" cstate="print">
            <a:grayscl/>
            <a:lum bright="22000"/>
          </a:blip>
          <a:stretch>
            <a:fillRect/>
          </a:stretch>
        </p:blipFill>
        <p:spPr>
          <a:xfrm>
            <a:off x="0" y="5715016"/>
            <a:ext cx="1684843" cy="1142984"/>
          </a:xfrm>
          <a:prstGeom prst="rect">
            <a:avLst/>
          </a:prstGeom>
          <a:ln>
            <a:solidFill>
              <a:schemeClr val="bg1"/>
            </a:solidFill>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QQ截图20151019155058.png"/>
          <p:cNvPicPr>
            <a:picLocks noChangeAspect="1"/>
          </p:cNvPicPr>
          <p:nvPr/>
        </p:nvPicPr>
        <p:blipFill>
          <a:blip r:embed="rId2" cstate="print"/>
          <a:stretch>
            <a:fillRect/>
          </a:stretch>
        </p:blipFill>
        <p:spPr>
          <a:xfrm rot="10800000">
            <a:off x="0" y="-142900"/>
            <a:ext cx="9144000" cy="7000900"/>
          </a:xfrm>
          <a:prstGeom prst="rect">
            <a:avLst/>
          </a:prstGeom>
        </p:spPr>
      </p:pic>
      <p:sp>
        <p:nvSpPr>
          <p:cNvPr id="3" name="内容占位符 2"/>
          <p:cNvSpPr>
            <a:spLocks noGrp="1"/>
          </p:cNvSpPr>
          <p:nvPr>
            <p:ph idx="1"/>
          </p:nvPr>
        </p:nvSpPr>
        <p:spPr>
          <a:xfrm>
            <a:off x="791590" y="548681"/>
            <a:ext cx="6995120" cy="720079"/>
          </a:xfrm>
        </p:spPr>
        <p:txBody>
          <a:bodyPr/>
          <a:lstStyle/>
          <a:p>
            <a:pPr>
              <a:buNone/>
            </a:pPr>
            <a:r>
              <a:rPr lang="zh-CN" altLang="en-US" b="1" dirty="0" smtClean="0">
                <a:latin typeface="华文楷体" pitchFamily="2" charset="-122"/>
                <a:ea typeface="华文楷体" pitchFamily="2" charset="-122"/>
              </a:rPr>
              <a:t>一、经济责任审计工作简介</a:t>
            </a:r>
          </a:p>
          <a:p>
            <a:pPr>
              <a:buNone/>
            </a:pPr>
            <a:endParaRPr lang="en-US" altLang="zh-CN" b="1" dirty="0" smtClean="0">
              <a:effectLst>
                <a:glow rad="101600">
                  <a:schemeClr val="accent1">
                    <a:satMod val="175000"/>
                    <a:alpha val="40000"/>
                  </a:schemeClr>
                </a:glow>
              </a:effectLst>
              <a:latin typeface="楷体_GB2312" pitchFamily="49" charset="-122"/>
              <a:ea typeface="楷体_GB2312" pitchFamily="49" charset="-122"/>
            </a:endParaRPr>
          </a:p>
        </p:txBody>
      </p:sp>
      <p:sp>
        <p:nvSpPr>
          <p:cNvPr id="9" name="TextBox 8"/>
          <p:cNvSpPr txBox="1"/>
          <p:nvPr/>
        </p:nvSpPr>
        <p:spPr>
          <a:xfrm>
            <a:off x="714348" y="1285860"/>
            <a:ext cx="5430388" cy="461665"/>
          </a:xfrm>
          <a:prstGeom prst="rect">
            <a:avLst/>
          </a:prstGeom>
          <a:noFill/>
        </p:spPr>
        <p:txBody>
          <a:bodyPr wrap="square" rtlCol="0" anchor="ctr">
            <a:spAutoFit/>
          </a:bodyPr>
          <a:lstStyle/>
          <a:p>
            <a:r>
              <a:rPr lang="zh-CN" altLang="en-US" sz="2400" b="1" dirty="0" smtClean="0">
                <a:latin typeface="华文楷体" pitchFamily="2" charset="-122"/>
                <a:ea typeface="华文楷体" pitchFamily="2" charset="-122"/>
              </a:rPr>
              <a:t>（三）审计目的</a:t>
            </a:r>
            <a:endParaRPr lang="zh-CN" altLang="en-US" sz="2400" b="1" dirty="0">
              <a:latin typeface="华文楷体" pitchFamily="2" charset="-122"/>
              <a:ea typeface="华文楷体" pitchFamily="2" charset="-122"/>
            </a:endParaRPr>
          </a:p>
        </p:txBody>
      </p:sp>
      <p:grpSp>
        <p:nvGrpSpPr>
          <p:cNvPr id="16" name="组合 15"/>
          <p:cNvGrpSpPr/>
          <p:nvPr/>
        </p:nvGrpSpPr>
        <p:grpSpPr>
          <a:xfrm>
            <a:off x="928662" y="1785926"/>
            <a:ext cx="6429420" cy="1357322"/>
            <a:chOff x="1142976" y="1928802"/>
            <a:chExt cx="6429420" cy="1357322"/>
          </a:xfrm>
        </p:grpSpPr>
        <p:sp>
          <p:nvSpPr>
            <p:cNvPr id="12" name="TextBox 11"/>
            <p:cNvSpPr txBox="1"/>
            <p:nvPr/>
          </p:nvSpPr>
          <p:spPr>
            <a:xfrm>
              <a:off x="1142976" y="1928802"/>
              <a:ext cx="6429420" cy="1357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eaLnBrk="0" hangingPunct="0">
                <a:lnSpc>
                  <a:spcPts val="3000"/>
                </a:lnSpc>
                <a:spcBef>
                  <a:spcPct val="20000"/>
                </a:spcBef>
                <a:defRPr/>
              </a:pPr>
              <a:r>
                <a:rPr lang="zh-CN" altLang="en-US" sz="2000" b="1" dirty="0" smtClean="0">
                  <a:latin typeface="华文楷体" pitchFamily="2" charset="-122"/>
                  <a:ea typeface="华文楷体" pitchFamily="2" charset="-122"/>
                </a:rPr>
                <a:t>      完善内部制度，提高行政管理水平</a:t>
              </a:r>
              <a:endParaRPr lang="en-US" altLang="zh-CN" sz="2000" b="1" dirty="0" smtClean="0">
                <a:latin typeface="华文楷体" pitchFamily="2" charset="-122"/>
                <a:ea typeface="华文楷体" pitchFamily="2" charset="-122"/>
              </a:endParaRPr>
            </a:p>
            <a:p>
              <a:pPr marL="342900" indent="-342900" algn="just" eaLnBrk="0" hangingPunct="0">
                <a:lnSpc>
                  <a:spcPts val="3000"/>
                </a:lnSpc>
                <a:spcBef>
                  <a:spcPct val="20000"/>
                </a:spcBef>
                <a:defRPr/>
              </a:pPr>
              <a:r>
                <a:rPr lang="en-US" altLang="zh-CN" dirty="0" smtClean="0">
                  <a:latin typeface="华文楷体" pitchFamily="2" charset="-122"/>
                  <a:ea typeface="华文楷体" pitchFamily="2" charset="-122"/>
                </a:rPr>
                <a:t>      </a:t>
              </a:r>
              <a:r>
                <a:rPr lang="zh-CN" altLang="en-US" sz="2000" b="1" dirty="0" smtClean="0">
                  <a:solidFill>
                    <a:srgbClr val="7030A0"/>
                  </a:solidFill>
                  <a:latin typeface="华文新魏" pitchFamily="2" charset="-122"/>
                  <a:ea typeface="华文新魏" pitchFamily="2" charset="-122"/>
                </a:rPr>
                <a:t>经济责任审计工作从财务收支的真实性合法性入手，以权力行使和责任落实为重点，重视综合分析，注重从体制、机制和制度方面提出审计建议和意见。</a:t>
              </a:r>
            </a:p>
          </p:txBody>
        </p:sp>
        <p:sp>
          <p:nvSpPr>
            <p:cNvPr id="15" name="等腰三角形 14"/>
            <p:cNvSpPr/>
            <p:nvPr/>
          </p:nvSpPr>
          <p:spPr>
            <a:xfrm rot="5400000">
              <a:off x="1348285" y="2100718"/>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928662" y="3571876"/>
            <a:ext cx="6572296" cy="714380"/>
            <a:chOff x="1142976" y="3571876"/>
            <a:chExt cx="6572296" cy="714380"/>
          </a:xfrm>
        </p:grpSpPr>
        <p:sp>
          <p:nvSpPr>
            <p:cNvPr id="10" name="TextBox 9"/>
            <p:cNvSpPr txBox="1"/>
            <p:nvPr/>
          </p:nvSpPr>
          <p:spPr>
            <a:xfrm>
              <a:off x="1142976" y="3571876"/>
              <a:ext cx="6572296" cy="714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eaLnBrk="0" hangingPunct="0">
                <a:lnSpc>
                  <a:spcPts val="3000"/>
                </a:lnSpc>
                <a:spcBef>
                  <a:spcPct val="20000"/>
                </a:spcBef>
                <a:defRPr/>
              </a:pPr>
              <a:r>
                <a:rPr lang="zh-CN" altLang="en-US" sz="2000" b="1" dirty="0" smtClean="0">
                  <a:latin typeface="华文楷体" pitchFamily="2" charset="-122"/>
                  <a:ea typeface="华文楷体" pitchFamily="2" charset="-122"/>
                </a:rPr>
                <a:t>       加强领导干部的考核监督，为选拔任用提供依据</a:t>
              </a:r>
              <a:endParaRPr lang="en-US" altLang="zh-CN" sz="2000" b="1" dirty="0" smtClean="0">
                <a:latin typeface="华文楷体" pitchFamily="2" charset="-122"/>
                <a:ea typeface="华文楷体" pitchFamily="2" charset="-122"/>
              </a:endParaRPr>
            </a:p>
            <a:p>
              <a:pPr marL="342900" indent="-342900" algn="just" eaLnBrk="0" hangingPunct="0">
                <a:lnSpc>
                  <a:spcPts val="3000"/>
                </a:lnSpc>
                <a:spcBef>
                  <a:spcPct val="20000"/>
                </a:spcBef>
                <a:defRPr/>
              </a:pPr>
              <a:r>
                <a:rPr lang="en-US" altLang="zh-CN" sz="2000" b="1" dirty="0" smtClean="0">
                  <a:latin typeface="华文楷体" pitchFamily="2" charset="-122"/>
                  <a:ea typeface="华文楷体" pitchFamily="2" charset="-122"/>
                </a:rPr>
                <a:t>      </a:t>
              </a:r>
              <a:r>
                <a:rPr lang="zh-CN" altLang="en-US" sz="2000" b="1" dirty="0" smtClean="0">
                  <a:solidFill>
                    <a:srgbClr val="7030A0"/>
                  </a:solidFill>
                  <a:latin typeface="华文新魏" pitchFamily="2" charset="-122"/>
                  <a:ea typeface="华文新魏" pitchFamily="2" charset="-122"/>
                </a:rPr>
                <a:t>经济责任审计报告报送组织部，为组织部门选拔和任用干部提 供参考依据。</a:t>
              </a:r>
              <a:endParaRPr lang="en-US" altLang="zh-CN" sz="2000" b="1" dirty="0" smtClean="0">
                <a:solidFill>
                  <a:srgbClr val="7030A0"/>
                </a:solidFill>
                <a:latin typeface="华文新魏" pitchFamily="2" charset="-122"/>
                <a:ea typeface="华文新魏" pitchFamily="2" charset="-122"/>
              </a:endParaRPr>
            </a:p>
            <a:p>
              <a:pPr marL="342900" indent="-342900" algn="just" eaLnBrk="0" hangingPunct="0">
                <a:lnSpc>
                  <a:spcPts val="3000"/>
                </a:lnSpc>
                <a:spcBef>
                  <a:spcPct val="20000"/>
                </a:spcBef>
                <a:defRPr/>
              </a:pPr>
              <a:r>
                <a:rPr lang="en-US" altLang="zh-CN" sz="2000" b="1" dirty="0" smtClean="0">
                  <a:latin typeface="华文楷体" pitchFamily="2" charset="-122"/>
                  <a:ea typeface="华文楷体" pitchFamily="2" charset="-122"/>
                </a:rPr>
                <a:t>      </a:t>
              </a:r>
            </a:p>
            <a:p>
              <a:pPr marL="342900" indent="-342900" algn="just" eaLnBrk="0" hangingPunct="0">
                <a:lnSpc>
                  <a:spcPts val="3000"/>
                </a:lnSpc>
                <a:spcBef>
                  <a:spcPct val="20000"/>
                </a:spcBef>
                <a:defRPr/>
              </a:pPr>
              <a:r>
                <a:rPr lang="en-US" altLang="zh-CN" b="1" dirty="0" smtClean="0">
                  <a:latin typeface="华文楷体" pitchFamily="2" charset="-122"/>
                  <a:ea typeface="华文楷体" pitchFamily="2" charset="-122"/>
                </a:rPr>
                <a:t>       </a:t>
              </a:r>
              <a:endParaRPr lang="zh-CN" altLang="en-US" dirty="0" smtClean="0">
                <a:solidFill>
                  <a:srgbClr val="7030A0"/>
                </a:solidFill>
                <a:latin typeface="华文新魏" pitchFamily="2" charset="-122"/>
                <a:ea typeface="华文新魏" pitchFamily="2" charset="-122"/>
              </a:endParaRPr>
            </a:p>
          </p:txBody>
        </p:sp>
        <p:sp>
          <p:nvSpPr>
            <p:cNvPr id="11" name="等腰三角形 10"/>
            <p:cNvSpPr/>
            <p:nvPr/>
          </p:nvSpPr>
          <p:spPr>
            <a:xfrm rot="5400000">
              <a:off x="1399689" y="3743793"/>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928662" y="4929198"/>
            <a:ext cx="6715172" cy="714380"/>
            <a:chOff x="1142976" y="4214818"/>
            <a:chExt cx="6500858" cy="714380"/>
          </a:xfrm>
        </p:grpSpPr>
        <p:sp>
          <p:nvSpPr>
            <p:cNvPr id="13" name="TextBox 12"/>
            <p:cNvSpPr txBox="1"/>
            <p:nvPr/>
          </p:nvSpPr>
          <p:spPr>
            <a:xfrm>
              <a:off x="1142976" y="4214818"/>
              <a:ext cx="6500858" cy="714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eaLnBrk="0" hangingPunct="0">
                <a:lnSpc>
                  <a:spcPts val="3000"/>
                </a:lnSpc>
                <a:spcBef>
                  <a:spcPct val="20000"/>
                </a:spcBef>
                <a:defRPr/>
              </a:pPr>
              <a:r>
                <a:rPr lang="zh-CN" altLang="en-US" sz="2000" b="1" dirty="0" smtClean="0">
                  <a:latin typeface="华文楷体" pitchFamily="2" charset="-122"/>
                  <a:ea typeface="华文楷体" pitchFamily="2" charset="-122"/>
                </a:rPr>
                <a:t>       促进领导干部加强自身廉政建设</a:t>
              </a:r>
              <a:endParaRPr lang="en-US" altLang="zh-CN" sz="2000" b="1" dirty="0" smtClean="0">
                <a:latin typeface="华文楷体" pitchFamily="2" charset="-122"/>
                <a:ea typeface="华文楷体" pitchFamily="2" charset="-122"/>
              </a:endParaRPr>
            </a:p>
            <a:p>
              <a:pPr marL="342900" indent="-342900" algn="just" eaLnBrk="0" hangingPunct="0">
                <a:lnSpc>
                  <a:spcPts val="3000"/>
                </a:lnSpc>
                <a:spcBef>
                  <a:spcPct val="20000"/>
                </a:spcBef>
                <a:defRPr/>
              </a:pPr>
              <a:r>
                <a:rPr lang="en-US" altLang="zh-CN" sz="2000" b="1" dirty="0" smtClean="0">
                  <a:latin typeface="华文楷体" pitchFamily="2" charset="-122"/>
                  <a:ea typeface="华文楷体" pitchFamily="2" charset="-122"/>
                </a:rPr>
                <a:t>      </a:t>
              </a:r>
              <a:r>
                <a:rPr lang="zh-CN" altLang="en-US" sz="2000" b="1" dirty="0" smtClean="0">
                  <a:solidFill>
                    <a:srgbClr val="7030A0"/>
                  </a:solidFill>
                  <a:latin typeface="华文新魏" pitchFamily="2" charset="-122"/>
                  <a:ea typeface="华文新魏" pitchFamily="2" charset="-122"/>
                </a:rPr>
                <a:t>提醒领导干部在部门管理方面存在的问题，强化领导干部责任意识、廉政意识和自觉接受审计监督的意识。</a:t>
              </a:r>
              <a:endParaRPr lang="en-US" altLang="zh-CN" sz="2000" b="1" dirty="0" smtClean="0">
                <a:solidFill>
                  <a:srgbClr val="7030A0"/>
                </a:solidFill>
                <a:latin typeface="华文新魏" pitchFamily="2" charset="-122"/>
                <a:ea typeface="华文新魏" pitchFamily="2" charset="-122"/>
              </a:endParaRPr>
            </a:p>
            <a:p>
              <a:pPr marL="342900" indent="-342900" algn="just" eaLnBrk="0" hangingPunct="0">
                <a:lnSpc>
                  <a:spcPts val="3000"/>
                </a:lnSpc>
                <a:spcBef>
                  <a:spcPct val="20000"/>
                </a:spcBef>
                <a:defRPr/>
              </a:pPr>
              <a:r>
                <a:rPr lang="en-US" altLang="zh-CN" b="1" dirty="0" smtClean="0">
                  <a:latin typeface="华文楷体" pitchFamily="2" charset="-122"/>
                  <a:ea typeface="华文楷体" pitchFamily="2" charset="-122"/>
                </a:rPr>
                <a:t>       </a:t>
              </a:r>
              <a:endParaRPr lang="zh-CN" altLang="en-US" dirty="0" smtClean="0">
                <a:solidFill>
                  <a:srgbClr val="7030A0"/>
                </a:solidFill>
                <a:latin typeface="华文新魏" pitchFamily="2" charset="-122"/>
                <a:ea typeface="华文新魏" pitchFamily="2" charset="-122"/>
              </a:endParaRPr>
            </a:p>
          </p:txBody>
        </p:sp>
        <p:sp>
          <p:nvSpPr>
            <p:cNvPr id="14" name="等腰三角形 13"/>
            <p:cNvSpPr/>
            <p:nvPr/>
          </p:nvSpPr>
          <p:spPr>
            <a:xfrm rot="5400000">
              <a:off x="1399689" y="4386735"/>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QQ截图20151019155852.png"/>
          <p:cNvPicPr>
            <a:picLocks noChangeAspect="1"/>
          </p:cNvPicPr>
          <p:nvPr/>
        </p:nvPicPr>
        <p:blipFill>
          <a:blip r:embed="rId2" cstate="print"/>
          <a:stretch>
            <a:fillRect/>
          </a:stretch>
        </p:blipFill>
        <p:spPr>
          <a:xfrm rot="10800000">
            <a:off x="0" y="0"/>
            <a:ext cx="9144000" cy="6858000"/>
          </a:xfrm>
          <a:prstGeom prst="rect">
            <a:avLst/>
          </a:prstGeom>
        </p:spPr>
      </p:pic>
      <p:sp>
        <p:nvSpPr>
          <p:cNvPr id="3" name="内容占位符 2"/>
          <p:cNvSpPr>
            <a:spLocks noGrp="1"/>
          </p:cNvSpPr>
          <p:nvPr>
            <p:ph idx="1"/>
          </p:nvPr>
        </p:nvSpPr>
        <p:spPr>
          <a:xfrm>
            <a:off x="791590" y="851533"/>
            <a:ext cx="6995120" cy="720079"/>
          </a:xfrm>
        </p:spPr>
        <p:txBody>
          <a:bodyPr/>
          <a:lstStyle/>
          <a:p>
            <a:pPr>
              <a:buNone/>
            </a:pPr>
            <a:r>
              <a:rPr lang="zh-CN" altLang="en-US" b="1" dirty="0" smtClean="0">
                <a:latin typeface="华文楷体" pitchFamily="2" charset="-122"/>
                <a:ea typeface="华文楷体" pitchFamily="2" charset="-122"/>
              </a:rPr>
              <a:t>二、经济责任审计具体工作流程</a:t>
            </a:r>
          </a:p>
          <a:p>
            <a:pPr>
              <a:buNone/>
            </a:pPr>
            <a:endParaRPr lang="en-US" altLang="zh-CN" b="1" dirty="0" smtClean="0">
              <a:effectLst>
                <a:glow rad="101600">
                  <a:schemeClr val="accent1">
                    <a:satMod val="175000"/>
                    <a:alpha val="40000"/>
                  </a:schemeClr>
                </a:glow>
              </a:effectLst>
              <a:latin typeface="楷体_GB2312" pitchFamily="49" charset="-122"/>
              <a:ea typeface="楷体_GB2312" pitchFamily="49" charset="-122"/>
            </a:endParaRPr>
          </a:p>
        </p:txBody>
      </p:sp>
      <p:sp>
        <p:nvSpPr>
          <p:cNvPr id="9" name="TextBox 8">
            <a:hlinkClick r:id="rId3" action="ppaction://hlinkfile"/>
          </p:cNvPr>
          <p:cNvSpPr txBox="1"/>
          <p:nvPr/>
        </p:nvSpPr>
        <p:spPr>
          <a:xfrm>
            <a:off x="1142976" y="2538707"/>
            <a:ext cx="5430388" cy="461665"/>
          </a:xfrm>
          <a:prstGeom prst="rect">
            <a:avLst/>
          </a:prstGeom>
          <a:noFill/>
        </p:spPr>
        <p:txBody>
          <a:bodyPr wrap="square" rtlCol="0" anchor="ctr">
            <a:spAutoFit/>
          </a:bodyPr>
          <a:lstStyle/>
          <a:p>
            <a:r>
              <a:rPr lang="zh-CN" altLang="en-US" sz="2400" b="1" dirty="0" smtClean="0">
                <a:latin typeface="华文楷体" pitchFamily="2" charset="-122"/>
                <a:ea typeface="华文楷体" pitchFamily="2" charset="-122"/>
              </a:rPr>
              <a:t>（一）</a:t>
            </a:r>
            <a:r>
              <a:rPr lang="zh-CN" altLang="en-US" sz="2400" b="1" dirty="0" smtClean="0">
                <a:solidFill>
                  <a:srgbClr val="7030A0"/>
                </a:solidFill>
                <a:latin typeface="华文楷体" pitchFamily="2" charset="-122"/>
                <a:ea typeface="华文楷体" pitchFamily="2" charset="-122"/>
                <a:hlinkClick r:id="rId4" action="ppaction://hlinkfile"/>
              </a:rPr>
              <a:t>流程图</a:t>
            </a:r>
            <a:endParaRPr lang="zh-CN" altLang="en-US" sz="2400" b="1" dirty="0">
              <a:solidFill>
                <a:srgbClr val="7030A0"/>
              </a:solidFill>
              <a:latin typeface="华文楷体" pitchFamily="2" charset="-122"/>
              <a:ea typeface="华文楷体" pitchFamily="2" charset="-122"/>
            </a:endParaRPr>
          </a:p>
        </p:txBody>
      </p:sp>
      <p:sp>
        <p:nvSpPr>
          <p:cNvPr id="16" name="TextBox 15"/>
          <p:cNvSpPr txBox="1"/>
          <p:nvPr/>
        </p:nvSpPr>
        <p:spPr>
          <a:xfrm>
            <a:off x="1142976" y="3571876"/>
            <a:ext cx="5430388" cy="461665"/>
          </a:xfrm>
          <a:prstGeom prst="rect">
            <a:avLst/>
          </a:prstGeom>
          <a:noFill/>
        </p:spPr>
        <p:txBody>
          <a:bodyPr wrap="square" rtlCol="0" anchor="ctr">
            <a:spAutoFit/>
          </a:bodyPr>
          <a:lstStyle/>
          <a:p>
            <a:r>
              <a:rPr lang="zh-CN" altLang="en-US" sz="2400" b="1" dirty="0" smtClean="0">
                <a:latin typeface="华文楷体" pitchFamily="2" charset="-122"/>
                <a:ea typeface="华文楷体" pitchFamily="2" charset="-122"/>
              </a:rPr>
              <a:t>（二）工作流程中的</a:t>
            </a:r>
            <a:r>
              <a:rPr lang="zh-CN" altLang="en-US" sz="2400" b="1" dirty="0" smtClean="0">
                <a:solidFill>
                  <a:srgbClr val="FF33CC"/>
                </a:solidFill>
                <a:latin typeface="华文楷体" pitchFamily="2" charset="-122"/>
                <a:ea typeface="华文楷体" pitchFamily="2" charset="-122"/>
              </a:rPr>
              <a:t>主要步骤</a:t>
            </a:r>
            <a:endParaRPr lang="zh-CN" altLang="en-US" sz="2400" b="1" dirty="0">
              <a:solidFill>
                <a:srgbClr val="FF33CC"/>
              </a:solidFill>
              <a:latin typeface="华文楷体" pitchFamily="2" charset="-122"/>
              <a:ea typeface="华文楷体" pitchFamily="2" charset="-122"/>
            </a:endParaRPr>
          </a:p>
        </p:txBody>
      </p:sp>
      <p:pic>
        <p:nvPicPr>
          <p:cNvPr id="8" name="图片 7" descr="QQ截图20151014174156.png"/>
          <p:cNvPicPr>
            <a:picLocks noChangeAspect="1"/>
          </p:cNvPicPr>
          <p:nvPr/>
        </p:nvPicPr>
        <p:blipFill>
          <a:blip r:embed="rId5" cstate="print">
            <a:grayscl/>
          </a:blip>
          <a:stretch>
            <a:fillRect/>
          </a:stretch>
        </p:blipFill>
        <p:spPr>
          <a:xfrm>
            <a:off x="71406" y="5643578"/>
            <a:ext cx="1669830" cy="121442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descr="QQ截图20151019155058.png"/>
          <p:cNvPicPr>
            <a:picLocks noChangeAspect="1"/>
          </p:cNvPicPr>
          <p:nvPr/>
        </p:nvPicPr>
        <p:blipFill>
          <a:blip r:embed="rId2" cstate="print">
            <a:lum bright="42000" contrast="-50000"/>
          </a:blip>
          <a:stretch>
            <a:fillRect/>
          </a:stretch>
        </p:blipFill>
        <p:spPr>
          <a:xfrm>
            <a:off x="-71470" y="0"/>
            <a:ext cx="9819048" cy="7228572"/>
          </a:xfrm>
          <a:prstGeom prst="rect">
            <a:avLst/>
          </a:prstGeom>
          <a:noFill/>
          <a:ln>
            <a:noFill/>
          </a:ln>
        </p:spPr>
      </p:pic>
      <p:grpSp>
        <p:nvGrpSpPr>
          <p:cNvPr id="8" name="组合 7"/>
          <p:cNvGrpSpPr/>
          <p:nvPr/>
        </p:nvGrpSpPr>
        <p:grpSpPr>
          <a:xfrm>
            <a:off x="1000100" y="609881"/>
            <a:ext cx="5643602" cy="461665"/>
            <a:chOff x="1214414" y="1357298"/>
            <a:chExt cx="5643602" cy="461665"/>
          </a:xfrm>
        </p:grpSpPr>
        <p:sp>
          <p:nvSpPr>
            <p:cNvPr id="5" name="椭圆 4"/>
            <p:cNvSpPr/>
            <p:nvPr/>
          </p:nvSpPr>
          <p:spPr>
            <a:xfrm>
              <a:off x="1214414" y="1500174"/>
              <a:ext cx="142877" cy="14287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6" name="TextBox 5"/>
            <p:cNvSpPr txBox="1"/>
            <p:nvPr/>
          </p:nvSpPr>
          <p:spPr>
            <a:xfrm>
              <a:off x="1427628" y="1357298"/>
              <a:ext cx="5430388" cy="461665"/>
            </a:xfrm>
            <a:prstGeom prst="rect">
              <a:avLst/>
            </a:prstGeom>
            <a:noFill/>
          </p:spPr>
          <p:txBody>
            <a:bodyPr wrap="square" rtlCol="0" anchor="ctr">
              <a:spAutoFit/>
            </a:bodyPr>
            <a:lstStyle/>
            <a:p>
              <a:r>
                <a:rPr lang="zh-CN" altLang="en-US" sz="2400" b="1" dirty="0" smtClean="0">
                  <a:latin typeface="华文楷体" pitchFamily="2" charset="-122"/>
                  <a:ea typeface="华文楷体" pitchFamily="2" charset="-122"/>
                </a:rPr>
                <a:t>工作流程中的主要步骤</a:t>
              </a:r>
              <a:endParaRPr lang="zh-CN" altLang="en-US" sz="2400" b="1" dirty="0">
                <a:latin typeface="华文楷体" pitchFamily="2" charset="-122"/>
                <a:ea typeface="华文楷体" pitchFamily="2" charset="-122"/>
              </a:endParaRPr>
            </a:p>
          </p:txBody>
        </p:sp>
      </p:grpSp>
      <p:grpSp>
        <p:nvGrpSpPr>
          <p:cNvPr id="18" name="组合 17"/>
          <p:cNvGrpSpPr/>
          <p:nvPr/>
        </p:nvGrpSpPr>
        <p:grpSpPr>
          <a:xfrm>
            <a:off x="1000100" y="1493396"/>
            <a:ext cx="7358114" cy="819687"/>
            <a:chOff x="1285852" y="1353909"/>
            <a:chExt cx="7358114" cy="819687"/>
          </a:xfrm>
        </p:grpSpPr>
        <p:grpSp>
          <p:nvGrpSpPr>
            <p:cNvPr id="14" name="组合 13"/>
            <p:cNvGrpSpPr/>
            <p:nvPr/>
          </p:nvGrpSpPr>
          <p:grpSpPr>
            <a:xfrm>
              <a:off x="1285852" y="1353909"/>
              <a:ext cx="1500198" cy="819687"/>
              <a:chOff x="1285852" y="1353909"/>
              <a:chExt cx="1500198" cy="819687"/>
            </a:xfrm>
          </p:grpSpPr>
          <p:grpSp>
            <p:nvGrpSpPr>
              <p:cNvPr id="12" name="组合 11"/>
              <p:cNvGrpSpPr/>
              <p:nvPr/>
            </p:nvGrpSpPr>
            <p:grpSpPr>
              <a:xfrm>
                <a:off x="1285852" y="1353909"/>
                <a:ext cx="1500198" cy="646331"/>
                <a:chOff x="1285852" y="1500174"/>
                <a:chExt cx="1500198" cy="646331"/>
              </a:xfrm>
            </p:grpSpPr>
            <p:sp>
              <p:nvSpPr>
                <p:cNvPr id="10" name="圆角矩形 9"/>
                <p:cNvSpPr/>
                <p:nvPr/>
              </p:nvSpPr>
              <p:spPr>
                <a:xfrm>
                  <a:off x="1285852" y="1500174"/>
                  <a:ext cx="1500198" cy="64294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357290" y="1500174"/>
                  <a:ext cx="1357322" cy="646331"/>
                </a:xfrm>
                <a:prstGeom prst="rect">
                  <a:avLst/>
                </a:prstGeom>
                <a:noFill/>
              </p:spPr>
              <p:txBody>
                <a:bodyPr wrap="square" rtlCol="0">
                  <a:spAutoFit/>
                </a:bodyPr>
                <a:lstStyle/>
                <a:p>
                  <a:pPr algn="ctr"/>
                  <a:r>
                    <a:rPr lang="zh-CN" altLang="en-US" b="1" dirty="0" smtClean="0">
                      <a:latin typeface="华文楷体" pitchFamily="2" charset="-122"/>
                      <a:ea typeface="华文楷体" pitchFamily="2" charset="-122"/>
                    </a:rPr>
                    <a:t>接受委托</a:t>
                  </a:r>
                  <a:endParaRPr lang="en-US" altLang="zh-CN" b="1" dirty="0" smtClean="0">
                    <a:latin typeface="华文楷体" pitchFamily="2" charset="-122"/>
                    <a:ea typeface="华文楷体" pitchFamily="2" charset="-122"/>
                  </a:endParaRPr>
                </a:p>
                <a:p>
                  <a:pPr algn="ctr"/>
                  <a:r>
                    <a:rPr lang="zh-CN" altLang="en-US" b="1" dirty="0" smtClean="0">
                      <a:latin typeface="华文楷体" pitchFamily="2" charset="-122"/>
                      <a:ea typeface="华文楷体" pitchFamily="2" charset="-122"/>
                    </a:rPr>
                    <a:t>召开进点会</a:t>
                  </a:r>
                  <a:endParaRPr lang="zh-CN" altLang="en-US" b="1" dirty="0">
                    <a:latin typeface="华文楷体" pitchFamily="2" charset="-122"/>
                    <a:ea typeface="华文楷体" pitchFamily="2" charset="-122"/>
                  </a:endParaRPr>
                </a:p>
              </p:txBody>
            </p:sp>
          </p:grpSp>
          <p:sp>
            <p:nvSpPr>
              <p:cNvPr id="13" name="下箭头 12"/>
              <p:cNvSpPr/>
              <p:nvPr/>
            </p:nvSpPr>
            <p:spPr>
              <a:xfrm>
                <a:off x="1928794" y="2030720"/>
                <a:ext cx="142876"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nvSpPr>
          <p:spPr>
            <a:xfrm>
              <a:off x="3071802" y="1488032"/>
              <a:ext cx="5572164" cy="369332"/>
            </a:xfrm>
            <a:prstGeom prst="rect">
              <a:avLst/>
            </a:prstGeom>
            <a:noFill/>
          </p:spPr>
          <p:txBody>
            <a:bodyPr wrap="square" rtlCol="0">
              <a:spAutoFit/>
            </a:bodyPr>
            <a:lstStyle/>
            <a:p>
              <a:r>
                <a:rPr lang="zh-CN" altLang="en-US" b="1" dirty="0" smtClean="0">
                  <a:latin typeface="华文楷体" pitchFamily="2" charset="-122"/>
                  <a:ea typeface="华文楷体" pitchFamily="2" charset="-122"/>
                </a:rPr>
                <a:t>下发</a:t>
              </a:r>
              <a:r>
                <a:rPr lang="zh-CN" altLang="en-US" b="1" dirty="0" smtClean="0">
                  <a:solidFill>
                    <a:srgbClr val="FF33CC"/>
                  </a:solidFill>
                  <a:latin typeface="华文楷体" pitchFamily="2" charset="-122"/>
                  <a:ea typeface="华文楷体" pitchFamily="2" charset="-122"/>
                  <a:hlinkClick r:id="rId3" action="ppaction://hlinkfile"/>
                </a:rPr>
                <a:t>审计通知书</a:t>
              </a:r>
              <a:r>
                <a:rPr lang="zh-CN" altLang="en-US" b="1" dirty="0" smtClean="0">
                  <a:latin typeface="华文楷体" pitchFamily="2" charset="-122"/>
                  <a:ea typeface="华文楷体" pitchFamily="2" charset="-122"/>
                </a:rPr>
                <a:t>，需要被审干部及所在单位配合填写</a:t>
              </a:r>
              <a:endParaRPr lang="zh-CN" altLang="en-US" b="1" dirty="0">
                <a:latin typeface="华文楷体" pitchFamily="2" charset="-122"/>
                <a:ea typeface="华文楷体" pitchFamily="2" charset="-122"/>
              </a:endParaRPr>
            </a:p>
          </p:txBody>
        </p:sp>
        <p:sp>
          <p:nvSpPr>
            <p:cNvPr id="17" name="等腰三角形 16"/>
            <p:cNvSpPr/>
            <p:nvPr/>
          </p:nvSpPr>
          <p:spPr>
            <a:xfrm rot="5400000">
              <a:off x="2899887" y="1600651"/>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000100" y="2354041"/>
            <a:ext cx="7358114" cy="819687"/>
            <a:chOff x="1285852" y="1353909"/>
            <a:chExt cx="7358114" cy="819687"/>
          </a:xfrm>
        </p:grpSpPr>
        <p:grpSp>
          <p:nvGrpSpPr>
            <p:cNvPr id="20" name="组合 13"/>
            <p:cNvGrpSpPr/>
            <p:nvPr/>
          </p:nvGrpSpPr>
          <p:grpSpPr>
            <a:xfrm>
              <a:off x="1285852" y="1353909"/>
              <a:ext cx="1500198" cy="819687"/>
              <a:chOff x="1285852" y="1353909"/>
              <a:chExt cx="1500198" cy="819687"/>
            </a:xfrm>
          </p:grpSpPr>
          <p:grpSp>
            <p:nvGrpSpPr>
              <p:cNvPr id="23" name="组合 11"/>
              <p:cNvGrpSpPr/>
              <p:nvPr/>
            </p:nvGrpSpPr>
            <p:grpSpPr>
              <a:xfrm>
                <a:off x="1285852" y="1353909"/>
                <a:ext cx="1500198" cy="646331"/>
                <a:chOff x="1285852" y="1500174"/>
                <a:chExt cx="1500198" cy="646331"/>
              </a:xfrm>
            </p:grpSpPr>
            <p:sp>
              <p:nvSpPr>
                <p:cNvPr id="25" name="圆角矩形 24"/>
                <p:cNvSpPr/>
                <p:nvPr/>
              </p:nvSpPr>
              <p:spPr>
                <a:xfrm>
                  <a:off x="1285852" y="1500174"/>
                  <a:ext cx="1500198" cy="64294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1357290" y="1500174"/>
                  <a:ext cx="1357322" cy="646331"/>
                </a:xfrm>
                <a:prstGeom prst="rect">
                  <a:avLst/>
                </a:prstGeom>
                <a:solidFill>
                  <a:schemeClr val="accent1">
                    <a:lumMod val="75000"/>
                  </a:schemeClr>
                </a:solidFill>
                <a:ln>
                  <a:noFill/>
                </a:ln>
              </p:spPr>
              <p:txBody>
                <a:bodyPr wrap="square" rtlCol="0">
                  <a:spAutoFit/>
                </a:bodyPr>
                <a:lstStyle/>
                <a:p>
                  <a:pPr algn="ctr"/>
                  <a:r>
                    <a:rPr lang="zh-CN" altLang="en-US" b="1" dirty="0" smtClean="0">
                      <a:latin typeface="华文楷体" pitchFamily="2" charset="-122"/>
                      <a:ea typeface="华文楷体" pitchFamily="2" charset="-122"/>
                    </a:rPr>
                    <a:t>开展现场</a:t>
                  </a:r>
                  <a:endParaRPr lang="en-US" altLang="zh-CN" b="1" dirty="0" smtClean="0">
                    <a:latin typeface="华文楷体" pitchFamily="2" charset="-122"/>
                    <a:ea typeface="华文楷体" pitchFamily="2" charset="-122"/>
                  </a:endParaRPr>
                </a:p>
                <a:p>
                  <a:pPr algn="ctr"/>
                  <a:r>
                    <a:rPr lang="zh-CN" altLang="en-US" b="1" dirty="0" smtClean="0">
                      <a:latin typeface="华文楷体" pitchFamily="2" charset="-122"/>
                      <a:ea typeface="华文楷体" pitchFamily="2" charset="-122"/>
                    </a:rPr>
                    <a:t>审计工作</a:t>
                  </a:r>
                  <a:endParaRPr lang="zh-CN" altLang="en-US" b="1" dirty="0">
                    <a:latin typeface="华文楷体" pitchFamily="2" charset="-122"/>
                    <a:ea typeface="华文楷体" pitchFamily="2" charset="-122"/>
                  </a:endParaRPr>
                </a:p>
              </p:txBody>
            </p:sp>
          </p:grpSp>
          <p:sp>
            <p:nvSpPr>
              <p:cNvPr id="24" name="下箭头 23"/>
              <p:cNvSpPr/>
              <p:nvPr/>
            </p:nvSpPr>
            <p:spPr>
              <a:xfrm>
                <a:off x="1928794" y="2030720"/>
                <a:ext cx="142876"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TextBox 20"/>
            <p:cNvSpPr txBox="1"/>
            <p:nvPr/>
          </p:nvSpPr>
          <p:spPr>
            <a:xfrm>
              <a:off x="3071802" y="1488032"/>
              <a:ext cx="5572164" cy="369332"/>
            </a:xfrm>
            <a:prstGeom prst="rect">
              <a:avLst/>
            </a:prstGeom>
            <a:noFill/>
          </p:spPr>
          <p:txBody>
            <a:bodyPr wrap="square" rtlCol="0">
              <a:spAutoFit/>
            </a:bodyPr>
            <a:lstStyle/>
            <a:p>
              <a:r>
                <a:rPr lang="zh-CN" altLang="en-US" b="1" dirty="0" smtClean="0">
                  <a:latin typeface="华文楷体" pitchFamily="2" charset="-122"/>
                  <a:ea typeface="华文楷体" pitchFamily="2" charset="-122"/>
                </a:rPr>
                <a:t>查阅凭证、访谈、询问、收集各类审计资料</a:t>
              </a:r>
              <a:endParaRPr lang="zh-CN" altLang="en-US" b="1" dirty="0">
                <a:latin typeface="华文楷体" pitchFamily="2" charset="-122"/>
                <a:ea typeface="华文楷体" pitchFamily="2" charset="-122"/>
              </a:endParaRPr>
            </a:p>
          </p:txBody>
        </p:sp>
        <p:sp>
          <p:nvSpPr>
            <p:cNvPr id="22" name="等腰三角形 21"/>
            <p:cNvSpPr/>
            <p:nvPr/>
          </p:nvSpPr>
          <p:spPr>
            <a:xfrm rot="5400000">
              <a:off x="2899887" y="1600651"/>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1000100" y="3211297"/>
            <a:ext cx="7358114" cy="819687"/>
            <a:chOff x="1285852" y="1353909"/>
            <a:chExt cx="7358114" cy="819687"/>
          </a:xfrm>
        </p:grpSpPr>
        <p:grpSp>
          <p:nvGrpSpPr>
            <p:cNvPr id="28" name="组合 13"/>
            <p:cNvGrpSpPr/>
            <p:nvPr/>
          </p:nvGrpSpPr>
          <p:grpSpPr>
            <a:xfrm>
              <a:off x="1285852" y="1353909"/>
              <a:ext cx="1500198" cy="819687"/>
              <a:chOff x="1285852" y="1353909"/>
              <a:chExt cx="1500198" cy="819687"/>
            </a:xfrm>
          </p:grpSpPr>
          <p:grpSp>
            <p:nvGrpSpPr>
              <p:cNvPr id="31" name="组合 11"/>
              <p:cNvGrpSpPr/>
              <p:nvPr/>
            </p:nvGrpSpPr>
            <p:grpSpPr>
              <a:xfrm>
                <a:off x="1285852" y="1353909"/>
                <a:ext cx="1500198" cy="646331"/>
                <a:chOff x="1285852" y="1500174"/>
                <a:chExt cx="1500198" cy="646331"/>
              </a:xfrm>
            </p:grpSpPr>
            <p:sp>
              <p:nvSpPr>
                <p:cNvPr id="33" name="圆角矩形 32"/>
                <p:cNvSpPr/>
                <p:nvPr/>
              </p:nvSpPr>
              <p:spPr>
                <a:xfrm>
                  <a:off x="1285852" y="1500174"/>
                  <a:ext cx="1500198" cy="64294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1357290" y="1500174"/>
                  <a:ext cx="1357322" cy="646331"/>
                </a:xfrm>
                <a:prstGeom prst="rect">
                  <a:avLst/>
                </a:prstGeom>
                <a:noFill/>
              </p:spPr>
              <p:txBody>
                <a:bodyPr wrap="square" rtlCol="0">
                  <a:spAutoFit/>
                </a:bodyPr>
                <a:lstStyle/>
                <a:p>
                  <a:pPr algn="ctr"/>
                  <a:r>
                    <a:rPr lang="zh-CN" altLang="en-US" b="1" dirty="0" smtClean="0">
                      <a:latin typeface="华文楷体" pitchFamily="2" charset="-122"/>
                      <a:ea typeface="华文楷体" pitchFamily="2" charset="-122"/>
                    </a:rPr>
                    <a:t>形成初稿</a:t>
                  </a:r>
                  <a:endParaRPr lang="en-US" altLang="zh-CN" b="1" dirty="0" smtClean="0">
                    <a:latin typeface="华文楷体" pitchFamily="2" charset="-122"/>
                    <a:ea typeface="华文楷体" pitchFamily="2" charset="-122"/>
                  </a:endParaRPr>
                </a:p>
                <a:p>
                  <a:pPr algn="ctr"/>
                  <a:r>
                    <a:rPr lang="zh-CN" altLang="en-US" b="1" dirty="0" smtClean="0">
                      <a:latin typeface="华文楷体" pitchFamily="2" charset="-122"/>
                      <a:ea typeface="华文楷体" pitchFamily="2" charset="-122"/>
                    </a:rPr>
                    <a:t>征求意见</a:t>
                  </a:r>
                  <a:endParaRPr lang="zh-CN" altLang="en-US" b="1" dirty="0">
                    <a:latin typeface="华文楷体" pitchFamily="2" charset="-122"/>
                    <a:ea typeface="华文楷体" pitchFamily="2" charset="-122"/>
                  </a:endParaRPr>
                </a:p>
              </p:txBody>
            </p:sp>
          </p:grpSp>
          <p:sp>
            <p:nvSpPr>
              <p:cNvPr id="32" name="下箭头 31"/>
              <p:cNvSpPr/>
              <p:nvPr/>
            </p:nvSpPr>
            <p:spPr>
              <a:xfrm>
                <a:off x="1928794" y="2030720"/>
                <a:ext cx="142876"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28"/>
            <p:cNvSpPr txBox="1"/>
            <p:nvPr/>
          </p:nvSpPr>
          <p:spPr>
            <a:xfrm>
              <a:off x="3071802" y="1488032"/>
              <a:ext cx="5572164" cy="369332"/>
            </a:xfrm>
            <a:prstGeom prst="rect">
              <a:avLst/>
            </a:prstGeom>
            <a:noFill/>
          </p:spPr>
          <p:txBody>
            <a:bodyPr wrap="square" rtlCol="0">
              <a:spAutoFit/>
            </a:bodyPr>
            <a:lstStyle/>
            <a:p>
              <a:r>
                <a:rPr lang="zh-CN" altLang="en-US" b="1" dirty="0" smtClean="0">
                  <a:latin typeface="华文楷体" pitchFamily="2" charset="-122"/>
                  <a:ea typeface="华文楷体" pitchFamily="2" charset="-122"/>
                </a:rPr>
                <a:t>积极沟通，充分听取被审干部及所在单位的意见</a:t>
              </a:r>
              <a:endParaRPr lang="zh-CN" altLang="en-US" b="1" dirty="0">
                <a:latin typeface="华文楷体" pitchFamily="2" charset="-122"/>
                <a:ea typeface="华文楷体" pitchFamily="2" charset="-122"/>
              </a:endParaRPr>
            </a:p>
          </p:txBody>
        </p:sp>
        <p:sp>
          <p:nvSpPr>
            <p:cNvPr id="30" name="等腰三角形 29"/>
            <p:cNvSpPr/>
            <p:nvPr/>
          </p:nvSpPr>
          <p:spPr>
            <a:xfrm rot="5400000">
              <a:off x="2899887" y="1600651"/>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1000100" y="4068553"/>
            <a:ext cx="7358114" cy="819687"/>
            <a:chOff x="1285852" y="1353909"/>
            <a:chExt cx="7358114" cy="819687"/>
          </a:xfrm>
        </p:grpSpPr>
        <p:grpSp>
          <p:nvGrpSpPr>
            <p:cNvPr id="36" name="组合 13"/>
            <p:cNvGrpSpPr/>
            <p:nvPr/>
          </p:nvGrpSpPr>
          <p:grpSpPr>
            <a:xfrm>
              <a:off x="1285852" y="1353909"/>
              <a:ext cx="1500198" cy="819687"/>
              <a:chOff x="1285852" y="1353909"/>
              <a:chExt cx="1500198" cy="819687"/>
            </a:xfrm>
          </p:grpSpPr>
          <p:grpSp>
            <p:nvGrpSpPr>
              <p:cNvPr id="39" name="组合 11"/>
              <p:cNvGrpSpPr/>
              <p:nvPr/>
            </p:nvGrpSpPr>
            <p:grpSpPr>
              <a:xfrm>
                <a:off x="1285852" y="1353909"/>
                <a:ext cx="1500198" cy="646331"/>
                <a:chOff x="1285852" y="1500174"/>
                <a:chExt cx="1500198" cy="646331"/>
              </a:xfrm>
            </p:grpSpPr>
            <p:sp>
              <p:nvSpPr>
                <p:cNvPr id="41" name="圆角矩形 40"/>
                <p:cNvSpPr/>
                <p:nvPr/>
              </p:nvSpPr>
              <p:spPr>
                <a:xfrm>
                  <a:off x="1285852" y="1500174"/>
                  <a:ext cx="1500198" cy="64294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1357290" y="1500174"/>
                  <a:ext cx="1357322" cy="646331"/>
                </a:xfrm>
                <a:prstGeom prst="rect">
                  <a:avLst/>
                </a:prstGeom>
                <a:solidFill>
                  <a:schemeClr val="accent1">
                    <a:lumMod val="75000"/>
                  </a:schemeClr>
                </a:solidFill>
              </p:spPr>
              <p:txBody>
                <a:bodyPr wrap="square" rtlCol="0">
                  <a:spAutoFit/>
                </a:bodyPr>
                <a:lstStyle/>
                <a:p>
                  <a:pPr algn="ctr"/>
                  <a:r>
                    <a:rPr lang="zh-CN" altLang="en-US" b="1" dirty="0" smtClean="0">
                      <a:latin typeface="华文楷体" pitchFamily="2" charset="-122"/>
                      <a:ea typeface="华文楷体" pitchFamily="2" charset="-122"/>
                    </a:rPr>
                    <a:t>形成报告</a:t>
                  </a:r>
                  <a:endParaRPr lang="en-US" altLang="zh-CN" b="1" dirty="0" smtClean="0">
                    <a:latin typeface="华文楷体" pitchFamily="2" charset="-122"/>
                    <a:ea typeface="华文楷体" pitchFamily="2" charset="-122"/>
                  </a:endParaRPr>
                </a:p>
                <a:p>
                  <a:pPr algn="ctr"/>
                  <a:r>
                    <a:rPr lang="zh-CN" altLang="en-US" b="1" dirty="0" smtClean="0">
                      <a:latin typeface="华文楷体" pitchFamily="2" charset="-122"/>
                      <a:ea typeface="华文楷体" pitchFamily="2" charset="-122"/>
                    </a:rPr>
                    <a:t>召开总结会</a:t>
                  </a:r>
                  <a:endParaRPr lang="zh-CN" altLang="en-US" b="1" dirty="0">
                    <a:latin typeface="华文楷体" pitchFamily="2" charset="-122"/>
                    <a:ea typeface="华文楷体" pitchFamily="2" charset="-122"/>
                  </a:endParaRPr>
                </a:p>
              </p:txBody>
            </p:sp>
          </p:grpSp>
          <p:sp>
            <p:nvSpPr>
              <p:cNvPr id="40" name="下箭头 39"/>
              <p:cNvSpPr/>
              <p:nvPr/>
            </p:nvSpPr>
            <p:spPr>
              <a:xfrm>
                <a:off x="1928794" y="2030720"/>
                <a:ext cx="142876"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Box 36"/>
            <p:cNvSpPr txBox="1"/>
            <p:nvPr/>
          </p:nvSpPr>
          <p:spPr>
            <a:xfrm>
              <a:off x="3071802" y="1353909"/>
              <a:ext cx="5572164" cy="646331"/>
            </a:xfrm>
            <a:prstGeom prst="rect">
              <a:avLst/>
            </a:prstGeom>
            <a:noFill/>
          </p:spPr>
          <p:txBody>
            <a:bodyPr wrap="square" rtlCol="0">
              <a:spAutoFit/>
            </a:bodyPr>
            <a:lstStyle/>
            <a:p>
              <a:r>
                <a:rPr lang="zh-CN" altLang="en-US" b="1" dirty="0" smtClean="0">
                  <a:latin typeface="华文楷体" pitchFamily="2" charset="-122"/>
                  <a:ea typeface="华文楷体" pitchFamily="2" charset="-122"/>
                </a:rPr>
                <a:t>形成报告，报送组织部及有关领导，对审计工作中发现的问题进行总结，下发整改通知书</a:t>
              </a:r>
              <a:endParaRPr lang="zh-CN" altLang="en-US" b="1" dirty="0">
                <a:latin typeface="华文楷体" pitchFamily="2" charset="-122"/>
                <a:ea typeface="华文楷体" pitchFamily="2" charset="-122"/>
              </a:endParaRPr>
            </a:p>
          </p:txBody>
        </p:sp>
        <p:sp>
          <p:nvSpPr>
            <p:cNvPr id="38" name="等腰三角形 37"/>
            <p:cNvSpPr/>
            <p:nvPr/>
          </p:nvSpPr>
          <p:spPr>
            <a:xfrm rot="5400000">
              <a:off x="2899887" y="1600651"/>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1000100" y="4925809"/>
            <a:ext cx="7358114" cy="646331"/>
            <a:chOff x="1285852" y="1353909"/>
            <a:chExt cx="7358114" cy="646331"/>
          </a:xfrm>
        </p:grpSpPr>
        <p:grpSp>
          <p:nvGrpSpPr>
            <p:cNvPr id="47" name="组合 11"/>
            <p:cNvGrpSpPr/>
            <p:nvPr/>
          </p:nvGrpSpPr>
          <p:grpSpPr>
            <a:xfrm>
              <a:off x="1285852" y="1353909"/>
              <a:ext cx="1500198" cy="642942"/>
              <a:chOff x="1285852" y="1500174"/>
              <a:chExt cx="1500198" cy="642942"/>
            </a:xfrm>
          </p:grpSpPr>
          <p:sp>
            <p:nvSpPr>
              <p:cNvPr id="49" name="圆角矩形 48"/>
              <p:cNvSpPr/>
              <p:nvPr/>
            </p:nvSpPr>
            <p:spPr>
              <a:xfrm>
                <a:off x="1285852" y="1500174"/>
                <a:ext cx="1500198" cy="64294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TextBox 49"/>
              <p:cNvSpPr txBox="1"/>
              <p:nvPr/>
            </p:nvSpPr>
            <p:spPr>
              <a:xfrm>
                <a:off x="1357290" y="1630908"/>
                <a:ext cx="1357322" cy="369332"/>
              </a:xfrm>
              <a:prstGeom prst="rect">
                <a:avLst/>
              </a:prstGeom>
              <a:noFill/>
            </p:spPr>
            <p:txBody>
              <a:bodyPr wrap="square" rtlCol="0">
                <a:spAutoFit/>
              </a:bodyPr>
              <a:lstStyle/>
              <a:p>
                <a:pPr algn="ctr"/>
                <a:r>
                  <a:rPr lang="zh-CN" altLang="en-US" b="1" dirty="0" smtClean="0">
                    <a:latin typeface="华文楷体" pitchFamily="2" charset="-122"/>
                    <a:ea typeface="华文楷体" pitchFamily="2" charset="-122"/>
                  </a:rPr>
                  <a:t>审计整改</a:t>
                </a:r>
                <a:endParaRPr lang="zh-CN" altLang="en-US" b="1" dirty="0">
                  <a:latin typeface="华文楷体" pitchFamily="2" charset="-122"/>
                  <a:ea typeface="华文楷体" pitchFamily="2" charset="-122"/>
                </a:endParaRPr>
              </a:p>
            </p:txBody>
          </p:sp>
        </p:grpSp>
        <p:sp>
          <p:nvSpPr>
            <p:cNvPr id="45" name="TextBox 44"/>
            <p:cNvSpPr txBox="1"/>
            <p:nvPr/>
          </p:nvSpPr>
          <p:spPr>
            <a:xfrm>
              <a:off x="3071802" y="1353909"/>
              <a:ext cx="5572164" cy="646331"/>
            </a:xfrm>
            <a:prstGeom prst="rect">
              <a:avLst/>
            </a:prstGeom>
            <a:noFill/>
          </p:spPr>
          <p:txBody>
            <a:bodyPr wrap="square" rtlCol="0">
              <a:spAutoFit/>
            </a:bodyPr>
            <a:lstStyle/>
            <a:p>
              <a:r>
                <a:rPr lang="zh-CN" altLang="en-US" b="1" dirty="0" smtClean="0">
                  <a:latin typeface="华文楷体" pitchFamily="2" charset="-122"/>
                  <a:ea typeface="华文楷体" pitchFamily="2" charset="-122"/>
                </a:rPr>
                <a:t>在规定时间范围内，针对审计提出的问题与建议进行整改，并将整改情况及结果反馈审计处</a:t>
              </a:r>
              <a:endParaRPr lang="zh-CN" altLang="en-US" b="1" dirty="0">
                <a:latin typeface="华文楷体" pitchFamily="2" charset="-122"/>
                <a:ea typeface="华文楷体" pitchFamily="2" charset="-122"/>
              </a:endParaRPr>
            </a:p>
          </p:txBody>
        </p:sp>
        <p:sp>
          <p:nvSpPr>
            <p:cNvPr id="46" name="等腰三角形 45"/>
            <p:cNvSpPr/>
            <p:nvPr/>
          </p:nvSpPr>
          <p:spPr>
            <a:xfrm rot="5400000">
              <a:off x="2899887" y="1600651"/>
              <a:ext cx="214312" cy="15623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2" name="图片 51" descr="QQ截图20151014174156.png"/>
          <p:cNvPicPr>
            <a:picLocks noChangeAspect="1"/>
          </p:cNvPicPr>
          <p:nvPr/>
        </p:nvPicPr>
        <p:blipFill>
          <a:blip r:embed="rId4" cstate="print">
            <a:grayscl/>
          </a:blip>
          <a:stretch>
            <a:fillRect/>
          </a:stretch>
        </p:blipFill>
        <p:spPr>
          <a:xfrm>
            <a:off x="7715272" y="5695533"/>
            <a:ext cx="1464446" cy="106505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ox(in)">
                                      <p:cBhvr>
                                        <p:cTn id="17" dur="1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ox(in)">
                                      <p:cBhvr>
                                        <p:cTn id="22" dur="1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ox(in)">
                                      <p:cBhvr>
                                        <p:cTn id="27"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27384"/>
            <a:ext cx="9144000" cy="6858000"/>
          </a:xfrm>
          <a:prstGeom prst="rect">
            <a:avLst/>
          </a:prstGeom>
          <a:gradFill>
            <a:gsLst>
              <a:gs pos="0">
                <a:schemeClr val="accent1">
                  <a:lumMod val="40000"/>
                  <a:lumOff val="60000"/>
                  <a:alpha val="36000"/>
                </a:schemeClr>
              </a:gs>
              <a:gs pos="50000">
                <a:schemeClr val="accent1">
                  <a:tint val="44500"/>
                  <a:satMod val="160000"/>
                </a:schemeClr>
              </a:gs>
              <a:gs pos="16000">
                <a:schemeClr val="accent5">
                  <a:lumMod val="40000"/>
                  <a:lumOff val="60000"/>
                  <a:alpha val="58000"/>
                </a:schemeClr>
              </a:gs>
              <a:gs pos="100000">
                <a:schemeClr val="accent1">
                  <a:tint val="23500"/>
                  <a:satMod val="160000"/>
                </a:scheme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791590" y="548681"/>
            <a:ext cx="6995120" cy="720079"/>
          </a:xfrm>
        </p:spPr>
        <p:txBody>
          <a:bodyPr/>
          <a:lstStyle/>
          <a:p>
            <a:pPr>
              <a:buNone/>
            </a:pPr>
            <a:r>
              <a:rPr lang="zh-CN" altLang="en-US" b="1" dirty="0" smtClean="0">
                <a:latin typeface="华文楷体" pitchFamily="2" charset="-122"/>
                <a:ea typeface="华文楷体" pitchFamily="2" charset="-122"/>
              </a:rPr>
              <a:t>三、经济责任审计具体工作内容</a:t>
            </a:r>
          </a:p>
          <a:p>
            <a:pPr>
              <a:buNone/>
            </a:pPr>
            <a:endParaRPr lang="en-US" altLang="zh-CN" b="1" dirty="0" smtClean="0">
              <a:effectLst>
                <a:glow rad="101600">
                  <a:schemeClr val="accent1">
                    <a:satMod val="175000"/>
                    <a:alpha val="40000"/>
                  </a:schemeClr>
                </a:glow>
              </a:effectLst>
              <a:latin typeface="楷体_GB2312" pitchFamily="49" charset="-122"/>
              <a:ea typeface="楷体_GB2312" pitchFamily="49" charset="-122"/>
            </a:endParaRPr>
          </a:p>
        </p:txBody>
      </p:sp>
      <p:grpSp>
        <p:nvGrpSpPr>
          <p:cNvPr id="36" name="组合 35"/>
          <p:cNvGrpSpPr/>
          <p:nvPr/>
        </p:nvGrpSpPr>
        <p:grpSpPr>
          <a:xfrm>
            <a:off x="1500166" y="1631052"/>
            <a:ext cx="6786610" cy="3441022"/>
            <a:chOff x="1214414" y="1789459"/>
            <a:chExt cx="6786610" cy="3021112"/>
          </a:xfrm>
        </p:grpSpPr>
        <p:grpSp>
          <p:nvGrpSpPr>
            <p:cNvPr id="30" name="组合 29"/>
            <p:cNvGrpSpPr/>
            <p:nvPr/>
          </p:nvGrpSpPr>
          <p:grpSpPr>
            <a:xfrm>
              <a:off x="1214414" y="1789459"/>
              <a:ext cx="3071813" cy="1015663"/>
              <a:chOff x="1214414" y="1789459"/>
              <a:chExt cx="3071813" cy="1015663"/>
            </a:xfrm>
          </p:grpSpPr>
          <p:sp>
            <p:nvSpPr>
              <p:cNvPr id="16" name="TextBox 16"/>
              <p:cNvSpPr txBox="1">
                <a:spLocks noChangeArrowheads="1"/>
              </p:cNvSpPr>
              <p:nvPr/>
            </p:nvSpPr>
            <p:spPr bwMode="auto">
              <a:xfrm>
                <a:off x="2332014" y="1789459"/>
                <a:ext cx="1954213" cy="1015663"/>
              </a:xfrm>
              <a:prstGeom prst="rect">
                <a:avLst/>
              </a:prstGeom>
              <a:noFill/>
              <a:ln w="9525">
                <a:noFill/>
                <a:miter lim="800000"/>
                <a:headEnd/>
                <a:tailEnd/>
              </a:ln>
            </p:spPr>
            <p:txBody>
              <a:bodyPr>
                <a:spAutoFit/>
              </a:bodyPr>
              <a:lstStyle/>
              <a:p>
                <a:r>
                  <a:rPr lang="en-US" altLang="zh-CN" sz="2800" b="1" i="1" dirty="0">
                    <a:latin typeface="华文楷体" pitchFamily="2" charset="-122"/>
                    <a:ea typeface="华文楷体" pitchFamily="2" charset="-122"/>
                  </a:rPr>
                  <a:t>01</a:t>
                </a:r>
              </a:p>
              <a:p>
                <a:r>
                  <a:rPr lang="zh-CN" altLang="en-US" sz="1600" b="1" dirty="0" smtClean="0">
                    <a:latin typeface="华文楷体" pitchFamily="2" charset="-122"/>
                    <a:ea typeface="华文楷体" pitchFamily="2" charset="-122"/>
                  </a:rPr>
                  <a:t>事业发展</a:t>
                </a:r>
                <a:endParaRPr lang="en-US" altLang="zh-CN" sz="1600" b="1" dirty="0" smtClean="0">
                  <a:latin typeface="华文楷体" pitchFamily="2" charset="-122"/>
                  <a:ea typeface="华文楷体" pitchFamily="2" charset="-122"/>
                </a:endParaRPr>
              </a:p>
              <a:p>
                <a:r>
                  <a:rPr lang="zh-CN" altLang="en-US" sz="1600" b="1" dirty="0" smtClean="0">
                    <a:latin typeface="华文楷体" pitchFamily="2" charset="-122"/>
                    <a:ea typeface="华文楷体" pitchFamily="2" charset="-122"/>
                  </a:rPr>
                  <a:t>状况</a:t>
                </a:r>
                <a:endParaRPr lang="en-US" altLang="zh-CN" sz="1600" b="1" dirty="0">
                  <a:latin typeface="华文楷体" pitchFamily="2" charset="-122"/>
                  <a:ea typeface="华文楷体" pitchFamily="2" charset="-122"/>
                </a:endParaRPr>
              </a:p>
            </p:txBody>
          </p:sp>
          <p:pic>
            <p:nvPicPr>
              <p:cNvPr id="24" name="图片 23" descr="QQ图片20151014172706.png"/>
              <p:cNvPicPr>
                <a:picLocks noChangeAspect="1"/>
              </p:cNvPicPr>
              <p:nvPr/>
            </p:nvPicPr>
            <p:blipFill>
              <a:blip r:embed="rId2" cstate="print"/>
              <a:stretch>
                <a:fillRect/>
              </a:stretch>
            </p:blipFill>
            <p:spPr>
              <a:xfrm>
                <a:off x="1214414" y="1857364"/>
                <a:ext cx="1067326" cy="842187"/>
              </a:xfrm>
              <a:prstGeom prst="roundRect">
                <a:avLst>
                  <a:gd name="adj" fmla="val 8594"/>
                </a:avLst>
              </a:prstGeom>
              <a:solidFill>
                <a:srgbClr val="FFFFFF">
                  <a:shade val="85000"/>
                </a:srgbClr>
              </a:solidFill>
              <a:ln>
                <a:solidFill>
                  <a:schemeClr val="tx1"/>
                </a:solidFill>
                <a:prstDash val="sysDot"/>
              </a:ln>
              <a:effectLst>
                <a:reflection blurRad="12700" stA="38000" endPos="28000" dist="5000" dir="5400000" sy="-100000" algn="bl" rotWithShape="0"/>
              </a:effectLst>
            </p:spPr>
          </p:pic>
        </p:grpSp>
        <p:grpSp>
          <p:nvGrpSpPr>
            <p:cNvPr id="32" name="组合 31"/>
            <p:cNvGrpSpPr/>
            <p:nvPr/>
          </p:nvGrpSpPr>
          <p:grpSpPr>
            <a:xfrm>
              <a:off x="2357422" y="2810222"/>
              <a:ext cx="3214710" cy="1015663"/>
              <a:chOff x="2357422" y="2810222"/>
              <a:chExt cx="3214710" cy="1015663"/>
            </a:xfrm>
          </p:grpSpPr>
          <p:sp>
            <p:nvSpPr>
              <p:cNvPr id="19" name="TextBox 21"/>
              <p:cNvSpPr txBox="1">
                <a:spLocks noChangeArrowheads="1"/>
              </p:cNvSpPr>
              <p:nvPr/>
            </p:nvSpPr>
            <p:spPr bwMode="auto">
              <a:xfrm>
                <a:off x="3492507" y="2810222"/>
                <a:ext cx="2079625" cy="1015663"/>
              </a:xfrm>
              <a:prstGeom prst="rect">
                <a:avLst/>
              </a:prstGeom>
              <a:noFill/>
              <a:ln w="9525">
                <a:noFill/>
                <a:miter lim="800000"/>
                <a:headEnd/>
                <a:tailEnd/>
              </a:ln>
            </p:spPr>
            <p:txBody>
              <a:bodyPr>
                <a:spAutoFit/>
              </a:bodyPr>
              <a:lstStyle/>
              <a:p>
                <a:r>
                  <a:rPr lang="en-US" altLang="zh-CN" sz="2800" b="1" i="1" dirty="0">
                    <a:latin typeface="华文楷体" pitchFamily="2" charset="-122"/>
                    <a:ea typeface="华文楷体" pitchFamily="2" charset="-122"/>
                  </a:rPr>
                  <a:t>03</a:t>
                </a:r>
              </a:p>
              <a:p>
                <a:r>
                  <a:rPr lang="zh-CN" altLang="en-US" sz="1600" b="1" dirty="0" smtClean="0">
                    <a:latin typeface="华文楷体" pitchFamily="2" charset="-122"/>
                    <a:ea typeface="华文楷体" pitchFamily="2" charset="-122"/>
                  </a:rPr>
                  <a:t>重大经济</a:t>
                </a:r>
                <a:endParaRPr lang="en-US" altLang="zh-CN" sz="1600" b="1" dirty="0" smtClean="0">
                  <a:latin typeface="华文楷体" pitchFamily="2" charset="-122"/>
                  <a:ea typeface="华文楷体" pitchFamily="2" charset="-122"/>
                </a:endParaRPr>
              </a:p>
              <a:p>
                <a:r>
                  <a:rPr lang="zh-CN" altLang="en-US" sz="1600" b="1" dirty="0" smtClean="0">
                    <a:latin typeface="华文楷体" pitchFamily="2" charset="-122"/>
                    <a:ea typeface="华文楷体" pitchFamily="2" charset="-122"/>
                  </a:rPr>
                  <a:t>决策情况</a:t>
                </a:r>
              </a:p>
            </p:txBody>
          </p:sp>
          <p:pic>
            <p:nvPicPr>
              <p:cNvPr id="21" name="图片 20" descr="QQ截图20151014173624.png"/>
              <p:cNvPicPr>
                <a:picLocks noChangeAspect="1"/>
              </p:cNvPicPr>
              <p:nvPr/>
            </p:nvPicPr>
            <p:blipFill>
              <a:blip r:embed="rId3" cstate="print"/>
              <a:stretch>
                <a:fillRect/>
              </a:stretch>
            </p:blipFill>
            <p:spPr>
              <a:xfrm>
                <a:off x="2357422" y="2873703"/>
                <a:ext cx="1088040" cy="9333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33" name="组合 32"/>
            <p:cNvGrpSpPr/>
            <p:nvPr/>
          </p:nvGrpSpPr>
          <p:grpSpPr>
            <a:xfrm>
              <a:off x="5357818" y="2786058"/>
              <a:ext cx="2643206" cy="1083707"/>
              <a:chOff x="5357818" y="2786058"/>
              <a:chExt cx="2643206" cy="1083707"/>
            </a:xfrm>
          </p:grpSpPr>
          <p:sp>
            <p:nvSpPr>
              <p:cNvPr id="18" name="TextBox 18"/>
              <p:cNvSpPr txBox="1">
                <a:spLocks noChangeArrowheads="1"/>
              </p:cNvSpPr>
              <p:nvPr/>
            </p:nvSpPr>
            <p:spPr bwMode="auto">
              <a:xfrm>
                <a:off x="6535762" y="2786058"/>
                <a:ext cx="1465262" cy="1015663"/>
              </a:xfrm>
              <a:prstGeom prst="rect">
                <a:avLst/>
              </a:prstGeom>
              <a:noFill/>
              <a:ln w="9525">
                <a:noFill/>
                <a:miter lim="800000"/>
                <a:headEnd/>
                <a:tailEnd/>
              </a:ln>
            </p:spPr>
            <p:txBody>
              <a:bodyPr>
                <a:spAutoFit/>
              </a:bodyPr>
              <a:lstStyle/>
              <a:p>
                <a:r>
                  <a:rPr lang="en-US" altLang="zh-CN" sz="2800" b="1" i="1" dirty="0">
                    <a:latin typeface="华文楷体" pitchFamily="2" charset="-122"/>
                    <a:ea typeface="华文楷体" pitchFamily="2" charset="-122"/>
                  </a:rPr>
                  <a:t>04</a:t>
                </a:r>
              </a:p>
              <a:p>
                <a:r>
                  <a:rPr lang="zh-CN" altLang="en-US" sz="1600" b="1" dirty="0" smtClean="0">
                    <a:latin typeface="华文楷体" pitchFamily="2" charset="-122"/>
                    <a:ea typeface="华文楷体" pitchFamily="2" charset="-122"/>
                  </a:rPr>
                  <a:t>财务收支及资产质量情况</a:t>
                </a:r>
                <a:endParaRPr lang="en-US" altLang="zh-CN" sz="1600" b="1" dirty="0">
                  <a:latin typeface="华文楷体" pitchFamily="2" charset="-122"/>
                  <a:ea typeface="华文楷体" pitchFamily="2" charset="-122"/>
                </a:endParaRPr>
              </a:p>
            </p:txBody>
          </p:sp>
          <p:pic>
            <p:nvPicPr>
              <p:cNvPr id="26" name="图片 25" descr="QQ截图20151014174554.png"/>
              <p:cNvPicPr>
                <a:picLocks noChangeAspect="1"/>
              </p:cNvPicPr>
              <p:nvPr/>
            </p:nvPicPr>
            <p:blipFill>
              <a:blip r:embed="rId4" cstate="print"/>
              <a:stretch>
                <a:fillRect/>
              </a:stretch>
            </p:blipFill>
            <p:spPr>
              <a:xfrm>
                <a:off x="5357818" y="2920217"/>
                <a:ext cx="1143008" cy="94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35" name="组合 34"/>
            <p:cNvGrpSpPr/>
            <p:nvPr/>
          </p:nvGrpSpPr>
          <p:grpSpPr>
            <a:xfrm>
              <a:off x="1238696" y="3945443"/>
              <a:ext cx="2833218" cy="865128"/>
              <a:chOff x="1238696" y="3945443"/>
              <a:chExt cx="2833218" cy="865128"/>
            </a:xfrm>
          </p:grpSpPr>
          <p:sp>
            <p:nvSpPr>
              <p:cNvPr id="15" name="TextBox 12"/>
              <p:cNvSpPr txBox="1">
                <a:spLocks noChangeArrowheads="1"/>
              </p:cNvSpPr>
              <p:nvPr/>
            </p:nvSpPr>
            <p:spPr bwMode="auto">
              <a:xfrm>
                <a:off x="2332014" y="3945443"/>
                <a:ext cx="1739900" cy="769441"/>
              </a:xfrm>
              <a:prstGeom prst="rect">
                <a:avLst/>
              </a:prstGeom>
              <a:noFill/>
              <a:ln w="9525">
                <a:noFill/>
                <a:miter lim="800000"/>
                <a:headEnd/>
                <a:tailEnd/>
              </a:ln>
            </p:spPr>
            <p:txBody>
              <a:bodyPr>
                <a:spAutoFit/>
              </a:bodyPr>
              <a:lstStyle/>
              <a:p>
                <a:r>
                  <a:rPr lang="en-US" altLang="zh-CN" sz="2800" b="1" i="1" dirty="0">
                    <a:latin typeface="华文楷体" pitchFamily="2" charset="-122"/>
                    <a:ea typeface="华文楷体" pitchFamily="2" charset="-122"/>
                  </a:rPr>
                  <a:t>05</a:t>
                </a:r>
              </a:p>
              <a:p>
                <a:r>
                  <a:rPr lang="zh-CN" altLang="en-US" sz="1600" b="1" dirty="0" smtClean="0">
                    <a:latin typeface="华文楷体" pitchFamily="2" charset="-122"/>
                    <a:ea typeface="华文楷体" pitchFamily="2" charset="-122"/>
                  </a:rPr>
                  <a:t>内部管理状况</a:t>
                </a:r>
                <a:endParaRPr lang="en-US" altLang="zh-CN" sz="1600" b="1" dirty="0">
                  <a:latin typeface="华文楷体" pitchFamily="2" charset="-122"/>
                  <a:ea typeface="华文楷体" pitchFamily="2" charset="-122"/>
                </a:endParaRPr>
              </a:p>
            </p:txBody>
          </p:sp>
          <p:pic>
            <p:nvPicPr>
              <p:cNvPr id="27" name="图片 26" descr="QQ截图20151014174615.png"/>
              <p:cNvPicPr>
                <a:picLocks noChangeAspect="1"/>
              </p:cNvPicPr>
              <p:nvPr/>
            </p:nvPicPr>
            <p:blipFill>
              <a:blip r:embed="rId5" cstate="print"/>
              <a:stretch>
                <a:fillRect/>
              </a:stretch>
            </p:blipFill>
            <p:spPr>
              <a:xfrm>
                <a:off x="1238696" y="3953315"/>
                <a:ext cx="1047288" cy="857256"/>
              </a:xfrm>
              <a:prstGeom prst="roundRect">
                <a:avLst>
                  <a:gd name="adj" fmla="val 8594"/>
                </a:avLst>
              </a:prstGeom>
              <a:solidFill>
                <a:srgbClr val="FFFFFF">
                  <a:shade val="85000"/>
                </a:srgbClr>
              </a:solidFill>
              <a:ln>
                <a:solidFill>
                  <a:schemeClr val="tx1"/>
                </a:solidFill>
                <a:prstDash val="sysDot"/>
              </a:ln>
              <a:effectLst>
                <a:reflection blurRad="12700" stA="38000" endPos="28000" dist="5000" dir="5400000" sy="-100000" algn="bl" rotWithShape="0"/>
              </a:effectLst>
            </p:spPr>
          </p:pic>
        </p:grpSp>
        <p:sp>
          <p:nvSpPr>
            <p:cNvPr id="23" name="TextBox 12"/>
            <p:cNvSpPr txBox="1">
              <a:spLocks noChangeArrowheads="1"/>
            </p:cNvSpPr>
            <p:nvPr/>
          </p:nvSpPr>
          <p:spPr bwMode="auto">
            <a:xfrm>
              <a:off x="5500694" y="3918850"/>
              <a:ext cx="1928826" cy="891721"/>
            </a:xfrm>
            <a:prstGeom prst="rect">
              <a:avLst/>
            </a:prstGeom>
            <a:noFill/>
            <a:ln w="9525">
              <a:noFill/>
              <a:miter lim="800000"/>
              <a:headEnd/>
              <a:tailEnd/>
            </a:ln>
          </p:spPr>
          <p:txBody>
            <a:bodyPr wrap="square">
              <a:spAutoFit/>
            </a:bodyPr>
            <a:lstStyle/>
            <a:p>
              <a:r>
                <a:rPr lang="en-US" altLang="zh-CN" sz="2800" b="1" i="1" dirty="0" smtClean="0">
                  <a:latin typeface="华文楷体" pitchFamily="2" charset="-122"/>
                  <a:ea typeface="华文楷体" pitchFamily="2" charset="-122"/>
                </a:rPr>
                <a:t>06</a:t>
              </a:r>
              <a:endParaRPr lang="en-US" altLang="zh-CN" sz="2800" b="1" i="1" dirty="0">
                <a:latin typeface="华文楷体" pitchFamily="2" charset="-122"/>
                <a:ea typeface="华文楷体" pitchFamily="2" charset="-122"/>
              </a:endParaRPr>
            </a:p>
            <a:p>
              <a:r>
                <a:rPr lang="zh-CN" altLang="en-US" sz="1600" b="1" dirty="0" smtClean="0">
                  <a:latin typeface="华文楷体" pitchFamily="2" charset="-122"/>
                  <a:ea typeface="华文楷体" pitchFamily="2" charset="-122"/>
                </a:rPr>
                <a:t>遵守学校各项规章制度的情况</a:t>
              </a:r>
              <a:endParaRPr lang="en-US" altLang="zh-CN" sz="1600" b="1" dirty="0">
                <a:latin typeface="华文楷体" pitchFamily="2" charset="-122"/>
                <a:ea typeface="华文楷体" pitchFamily="2" charset="-122"/>
              </a:endParaRPr>
            </a:p>
          </p:txBody>
        </p:sp>
        <p:grpSp>
          <p:nvGrpSpPr>
            <p:cNvPr id="31" name="组合 30"/>
            <p:cNvGrpSpPr/>
            <p:nvPr/>
          </p:nvGrpSpPr>
          <p:grpSpPr>
            <a:xfrm>
              <a:off x="4214810" y="1789459"/>
              <a:ext cx="2982921" cy="1015663"/>
              <a:chOff x="4214810" y="1789459"/>
              <a:chExt cx="2982921" cy="1015663"/>
            </a:xfrm>
          </p:grpSpPr>
          <p:sp>
            <p:nvSpPr>
              <p:cNvPr id="17" name="TextBox 17"/>
              <p:cNvSpPr txBox="1">
                <a:spLocks noChangeArrowheads="1"/>
              </p:cNvSpPr>
              <p:nvPr/>
            </p:nvSpPr>
            <p:spPr bwMode="auto">
              <a:xfrm>
                <a:off x="5357818" y="1789459"/>
                <a:ext cx="1839913" cy="1015663"/>
              </a:xfrm>
              <a:prstGeom prst="rect">
                <a:avLst/>
              </a:prstGeom>
              <a:noFill/>
              <a:ln w="9525">
                <a:noFill/>
                <a:miter lim="800000"/>
                <a:headEnd/>
                <a:tailEnd/>
              </a:ln>
            </p:spPr>
            <p:txBody>
              <a:bodyPr>
                <a:spAutoFit/>
              </a:bodyPr>
              <a:lstStyle/>
              <a:p>
                <a:r>
                  <a:rPr lang="en-US" altLang="zh-CN" sz="2800" b="1" i="1" dirty="0">
                    <a:latin typeface="华文楷体" pitchFamily="2" charset="-122"/>
                    <a:ea typeface="华文楷体" pitchFamily="2" charset="-122"/>
                  </a:rPr>
                  <a:t>02</a:t>
                </a:r>
              </a:p>
              <a:p>
                <a:r>
                  <a:rPr lang="zh-CN" altLang="en-US" sz="1600" b="1" dirty="0" smtClean="0">
                    <a:latin typeface="华文楷体" pitchFamily="2" charset="-122"/>
                    <a:ea typeface="华文楷体" pitchFamily="2" charset="-122"/>
                  </a:rPr>
                  <a:t>有关法律法规的执行情况</a:t>
                </a:r>
                <a:endParaRPr lang="en-US" altLang="zh-CN" sz="1600" b="1" dirty="0">
                  <a:latin typeface="华文楷体" pitchFamily="2" charset="-122"/>
                  <a:ea typeface="华文楷体" pitchFamily="2" charset="-122"/>
                </a:endParaRPr>
              </a:p>
            </p:txBody>
          </p:sp>
          <p:pic>
            <p:nvPicPr>
              <p:cNvPr id="29" name="图片 28" descr="QQ截图20151014173512.png"/>
              <p:cNvPicPr>
                <a:picLocks noChangeAspect="1"/>
              </p:cNvPicPr>
              <p:nvPr/>
            </p:nvPicPr>
            <p:blipFill>
              <a:blip r:embed="rId6" cstate="print"/>
              <a:stretch>
                <a:fillRect/>
              </a:stretch>
            </p:blipFill>
            <p:spPr>
              <a:xfrm>
                <a:off x="4214810" y="1857364"/>
                <a:ext cx="1129878" cy="885733"/>
              </a:xfrm>
              <a:prstGeom prst="roundRect">
                <a:avLst>
                  <a:gd name="adj" fmla="val 8594"/>
                </a:avLst>
              </a:prstGeom>
              <a:solidFill>
                <a:srgbClr val="FFFFFF">
                  <a:shade val="85000"/>
                </a:srgbClr>
              </a:solidFill>
              <a:ln>
                <a:solidFill>
                  <a:schemeClr val="tx1"/>
                </a:solidFill>
                <a:prstDash val="sysDot"/>
              </a:ln>
              <a:effectLst>
                <a:reflection blurRad="12700" stA="38000" endPos="28000" dist="5000" dir="5400000" sy="-100000" algn="bl" rotWithShape="0"/>
              </a:effectLst>
            </p:spPr>
          </p:pic>
        </p:grpSp>
      </p:grpSp>
      <p:pic>
        <p:nvPicPr>
          <p:cNvPr id="37" name="图片 36" descr="QQ截图20151014173800.png"/>
          <p:cNvPicPr>
            <a:picLocks noChangeAspect="1"/>
          </p:cNvPicPr>
          <p:nvPr/>
        </p:nvPicPr>
        <p:blipFill>
          <a:blip r:embed="rId7" cstate="print"/>
          <a:stretch>
            <a:fillRect/>
          </a:stretch>
        </p:blipFill>
        <p:spPr>
          <a:xfrm>
            <a:off x="4572000" y="4133671"/>
            <a:ext cx="1143008" cy="1009841"/>
          </a:xfrm>
          <a:prstGeom prst="roundRect">
            <a:avLst>
              <a:gd name="adj" fmla="val 8594"/>
            </a:avLst>
          </a:prstGeom>
          <a:solidFill>
            <a:srgbClr val="FFFFFF">
              <a:shade val="85000"/>
            </a:srgbClr>
          </a:solidFill>
          <a:ln>
            <a:solidFill>
              <a:schemeClr val="tx1"/>
            </a:solidFill>
            <a:prstDash val="sysDot"/>
          </a:ln>
          <a:effectLst>
            <a:reflection blurRad="12700" stA="38000" endPos="28000" dist="5000" dir="5400000" sy="-100000" algn="bl" rotWithShape="0"/>
          </a:effec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默认设计模板">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默认设计模板">
      <a:majorFont>
        <a:latin typeface="Arial"/>
        <a:ea typeface="黑体"/>
        <a:cs typeface="宋体"/>
      </a:majorFont>
      <a:minorFont>
        <a:latin typeface="Arial"/>
        <a:ea typeface="黑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Oriel</Template>
  <TotalTime>5095</TotalTime>
  <Words>1431</Words>
  <Application>Microsoft Office PowerPoint</Application>
  <PresentationFormat>全屏显示(4:3)</PresentationFormat>
  <Paragraphs>138</Paragraphs>
  <Slides>18</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20" baseType="lpstr">
      <vt:lpstr>默认设计模板</vt:lpstr>
      <vt:lpstr>BMP 图像</vt:lpstr>
      <vt:lpstr>内部审计工作推进会 （系列一：经济责任审计工作）</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2011年部门总结</dc:title>
  <dc:creator>admin</dc:creator>
  <cp:lastModifiedBy>USST</cp:lastModifiedBy>
  <cp:revision>542</cp:revision>
  <dcterms:created xsi:type="dcterms:W3CDTF">2011-12-12T14:07:05Z</dcterms:created>
  <dcterms:modified xsi:type="dcterms:W3CDTF">2015-10-28T05:22:13Z</dcterms:modified>
</cp:coreProperties>
</file>